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062" r:id="rId3"/>
    <p:sldId id="1057" r:id="rId5"/>
    <p:sldId id="1066" r:id="rId6"/>
    <p:sldId id="1067" r:id="rId7"/>
    <p:sldId id="1182" r:id="rId8"/>
    <p:sldId id="1072" r:id="rId9"/>
    <p:sldId id="1101" r:id="rId10"/>
    <p:sldId id="1068" r:id="rId11"/>
    <p:sldId id="1129" r:id="rId12"/>
    <p:sldId id="1085" r:id="rId13"/>
    <p:sldId id="1156" r:id="rId14"/>
    <p:sldId id="1157" r:id="rId15"/>
    <p:sldId id="1070" r:id="rId16"/>
    <p:sldId id="1073" r:id="rId17"/>
    <p:sldId id="1076" r:id="rId18"/>
    <p:sldId id="1077" r:id="rId19"/>
    <p:sldId id="1087" r:id="rId20"/>
    <p:sldId id="1080" r:id="rId21"/>
    <p:sldId id="1097" r:id="rId22"/>
    <p:sldId id="1079" r:id="rId23"/>
    <p:sldId id="1203" r:id="rId24"/>
    <p:sldId id="1078" r:id="rId25"/>
    <p:sldId id="1099" r:id="rId26"/>
    <p:sldId id="1102" r:id="rId27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94754"/>
    <a:srgbClr val="ED7D31"/>
    <a:srgbClr val="A6A6A6"/>
    <a:srgbClr val="B01319"/>
    <a:srgbClr val="ACC32B"/>
    <a:srgbClr val="FEB62B"/>
    <a:srgbClr val="ACC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2" autoAdjust="0"/>
    <p:restoredTop sz="90542" autoAdjust="0"/>
  </p:normalViewPr>
  <p:slideViewPr>
    <p:cSldViewPr>
      <p:cViewPr varScale="1">
        <p:scale>
          <a:sx n="98" d="100"/>
          <a:sy n="98" d="100"/>
        </p:scale>
        <p:origin x="-912" y="-96"/>
      </p:cViewPr>
      <p:guideLst>
        <p:guide orient="horz" pos="1518"/>
        <p:guide orient="horz" pos="2906"/>
        <p:guide pos="430"/>
        <p:guide pos="5559"/>
        <p:guide pos="31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C0ED-1C8B-4FF3-91A6-E652895D46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ED419-5B3F-423C-8358-46E41EBE13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22CB9-0ED6-4781-8AA8-BA278CC1C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/>
          <p:nvPr userDrawn="1"/>
        </p:nvGrpSpPr>
        <p:grpSpPr>
          <a:xfrm>
            <a:off x="7938092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8524382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8143382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原创设计师QQ598969553                 _2"/>
          <p:cNvCxnSpPr/>
          <p:nvPr userDrawn="1"/>
        </p:nvCxnSpPr>
        <p:spPr>
          <a:xfrm>
            <a:off x="529819" y="395541"/>
            <a:ext cx="281821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    _3"/>
          <p:cNvCxnSpPr/>
          <p:nvPr userDrawn="1"/>
        </p:nvCxnSpPr>
        <p:spPr>
          <a:xfrm>
            <a:off x="5867400" y="395541"/>
            <a:ext cx="27194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gradFill flip="none" rotWithShape="1">
          <a:gsLst>
            <a:gs pos="0">
              <a:srgbClr val="DCDCDC"/>
            </a:gs>
            <a:gs pos="0">
              <a:srgbClr val="DCDCDC"/>
            </a:gs>
            <a:gs pos="100000">
              <a:srgbClr val="F1F1F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258848" y="-2"/>
            <a:ext cx="533096" cy="604761"/>
            <a:chOff x="8250970" y="-18254"/>
            <a:chExt cx="671703" cy="762000"/>
          </a:xfrm>
        </p:grpSpPr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 rot="5400000">
              <a:off x="8205821" y="88633"/>
              <a:ext cx="762000" cy="548226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lIns="91440" tIns="45720" rIns="91440" bIns="45720" numCol="1" anchor="ctr" anchorCtr="0" compatLnSpc="1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35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250970" y="134144"/>
              <a:ext cx="671703" cy="493639"/>
              <a:chOff x="219147" y="185120"/>
              <a:chExt cx="671703" cy="49363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19147" y="185120"/>
                <a:ext cx="671703" cy="378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350" b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LOGO</a:t>
                </a:r>
                <a:endParaRPr lang="zh-CN" altLang="en-US" sz="1350" b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75056" y="460623"/>
                <a:ext cx="559885" cy="218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525" b="0" smtClean="0">
                    <a:solidFill>
                      <a:schemeClr val="accen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TEXT HERE</a:t>
                </a:r>
                <a:endParaRPr lang="zh-CN" altLang="en-US" sz="525" b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9" name="直接连接符 8"/>
          <p:cNvCxnSpPr/>
          <p:nvPr userDrawn="1"/>
        </p:nvCxnSpPr>
        <p:spPr>
          <a:xfrm flipH="1">
            <a:off x="809020" y="485816"/>
            <a:ext cx="8001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856269" y="162651"/>
            <a:ext cx="166584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5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添加标题暨内容</a:t>
            </a:r>
            <a:endParaRPr lang="zh-CN" altLang="en-US" sz="165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35FA24-FEEF-4F23-B9F1-AABA098B7E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03DD240-D1B3-4253-A8BE-A1E2C7BE4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58848" y="-2"/>
            <a:ext cx="533096" cy="604761"/>
            <a:chOff x="8250970" y="-18254"/>
            <a:chExt cx="671703" cy="762000"/>
          </a:xfrm>
        </p:grpSpPr>
        <p:sp>
          <p:nvSpPr>
            <p:cNvPr id="4" name="AutoShape 7"/>
            <p:cNvSpPr>
              <a:spLocks noChangeArrowheads="1"/>
            </p:cNvSpPr>
            <p:nvPr/>
          </p:nvSpPr>
          <p:spPr bwMode="auto">
            <a:xfrm rot="5400000">
              <a:off x="8205821" y="88633"/>
              <a:ext cx="762000" cy="548226"/>
            </a:xfrm>
            <a:prstGeom prst="homePlate">
              <a:avLst>
                <a:gd name="adj" fmla="val 3560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10800000" vert="eaVert" wrap="none" lIns="91440" tIns="45720" rIns="91440" bIns="45720" numCol="1" anchor="ctr" anchorCtr="0" compatLnSpc="1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35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250970" y="134144"/>
              <a:ext cx="671703" cy="493639"/>
              <a:chOff x="219147" y="185120"/>
              <a:chExt cx="671703" cy="49363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19147" y="185120"/>
                <a:ext cx="671703" cy="378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350" b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LOGO</a:t>
                </a:r>
                <a:endParaRPr lang="zh-CN" altLang="en-US" sz="1350" b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75056" y="460623"/>
                <a:ext cx="559885" cy="218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525" b="0" smtClean="0">
                    <a:solidFill>
                      <a:schemeClr val="accent1"/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TEXT HERE</a:t>
                </a:r>
                <a:endParaRPr lang="zh-CN" altLang="en-US" sz="525" b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9" name="直接连接符 8"/>
          <p:cNvCxnSpPr/>
          <p:nvPr userDrawn="1"/>
        </p:nvCxnSpPr>
        <p:spPr>
          <a:xfrm flipH="1">
            <a:off x="809020" y="485816"/>
            <a:ext cx="8001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856269" y="162651"/>
            <a:ext cx="166584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5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添加标题暨内容</a:t>
            </a:r>
            <a:endParaRPr lang="zh-CN" altLang="en-US" sz="165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611560" y="725831"/>
            <a:ext cx="7920880" cy="45719"/>
            <a:chOff x="3060700" y="4724400"/>
            <a:chExt cx="5955507" cy="3143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18"/>
          <p:cNvSpPr txBox="1">
            <a:spLocks noChangeArrowheads="1"/>
          </p:cNvSpPr>
          <p:nvPr userDrawn="1"/>
        </p:nvSpPr>
        <p:spPr bwMode="gray">
          <a:xfrm>
            <a:off x="3635896" y="339502"/>
            <a:ext cx="1872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 advClick="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8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2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Relationship Id="rId3" Type="http://schemas.openxmlformats.org/officeDocument/2006/relationships/image" Target="../media/image89.jpe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100.png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3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7.png"/><Relationship Id="rId18" Type="http://schemas.openxmlformats.org/officeDocument/2006/relationships/notesSlide" Target="../notesSlides/notesSlide21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11.png"/><Relationship Id="rId15" Type="http://schemas.openxmlformats.org/officeDocument/2006/relationships/image" Target="../media/image110.png"/><Relationship Id="rId14" Type="http://schemas.openxmlformats.org/officeDocument/2006/relationships/image" Target="../media/image109.png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29807" y="1851645"/>
            <a:ext cx="386334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mtClean="0">
                <a:solidFill>
                  <a:srgbClr val="004E9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ShopCart</a:t>
            </a:r>
            <a:r>
              <a:rPr lang="zh-CN" altLang="en-US" sz="3600" b="1" smtClean="0">
                <a:solidFill>
                  <a:srgbClr val="004E9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项目答辩</a:t>
            </a:r>
            <a:endParaRPr lang="zh-CN" altLang="en-US" sz="3600" b="1">
              <a:solidFill>
                <a:srgbClr val="004E94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46620" y="4444211"/>
            <a:ext cx="30988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just"/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9"/>
          <p:cNvSpPr>
            <a:spLocks noChangeArrowheads="1"/>
          </p:cNvSpPr>
          <p:nvPr/>
        </p:nvSpPr>
        <p:spPr bwMode="auto">
          <a:xfrm>
            <a:off x="3491865" y="3075940"/>
            <a:ext cx="323405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endParaRPr lang="en-US" altLang="zh-CN" sz="120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02735" y="2496820"/>
            <a:ext cx="311848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ShopCart project reply</a:t>
            </a:r>
            <a:endParaRPr lang="zh-CN" altLang="en-US" sz="2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99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476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99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99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912" y="1730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817481" y="27005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登录注册演示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6"/>
          <p:cNvSpPr/>
          <p:nvPr/>
        </p:nvSpPr>
        <p:spPr bwMode="auto">
          <a:xfrm>
            <a:off x="539552" y="1496031"/>
            <a:ext cx="2349218" cy="2803911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2615199" y="2546877"/>
            <a:ext cx="1494106" cy="1783291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chemeClr val="bg1"/>
            </a:solidFill>
          </a:ln>
          <a:effectLst>
            <a:outerShdw blurRad="1524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2219147" y="1491630"/>
            <a:ext cx="701804" cy="702078"/>
          </a:xfrm>
          <a:prstGeom prst="ellipse">
            <a:avLst/>
          </a:prstGeom>
          <a:solidFill>
            <a:schemeClr val="accent3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rtlCol="0" anchor="t" anchorCtr="0" compatLnSpc="1"/>
          <a:lstStyle/>
          <a:p>
            <a:pPr defTabSz="685800"/>
            <a:endParaRPr lang="zh-CN" altLang="en-US" sz="1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3815903" y="2709872"/>
            <a:ext cx="586805" cy="587034"/>
          </a:xfrm>
          <a:prstGeom prst="ellipse">
            <a:avLst/>
          </a:prstGeom>
          <a:solidFill>
            <a:schemeClr val="accent4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62" tIns="34281" rIns="68562" bIns="34281" numCol="1" rtlCol="0" anchor="t" anchorCtr="0" compatLnSpc="1"/>
          <a:lstStyle/>
          <a:p>
            <a:pPr defTabSz="685800"/>
            <a:endParaRPr lang="zh-CN" altLang="en-US" sz="13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2245799" y="1646796"/>
            <a:ext cx="667454" cy="377008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pPr algn="ctr"/>
            <a:r>
              <a:rPr lang="en-US" altLang="zh-CN" sz="20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20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3815032" y="2830274"/>
            <a:ext cx="612952" cy="346230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r>
              <a:rPr lang="en-US" altLang="zh-CN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34%</a:t>
            </a:r>
            <a:endParaRPr lang="zh-CN" altLang="en-US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1403762" y="1923678"/>
            <a:ext cx="745490" cy="436245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r>
              <a:rPr lang="zh-CN" altLang="en-US" sz="2400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0"/>
          <p:cNvSpPr txBox="1"/>
          <p:nvPr/>
        </p:nvSpPr>
        <p:spPr>
          <a:xfrm>
            <a:off x="611505" y="2499360"/>
            <a:ext cx="2024380" cy="6210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zh-CN" altLang="en-US" sz="120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判断登录是否成功</a:t>
            </a:r>
            <a:endParaRPr lang="zh-CN" altLang="en-US" sz="1200" smtClean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判断是店家还是用户登录</a:t>
            </a:r>
            <a:endParaRPr lang="zh-CN" altLang="en-US" sz="12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添加手机号和密码长度判断</a:t>
            </a:r>
            <a:endParaRPr lang="zh-CN" altLang="en-US" sz="12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3056480" y="2861991"/>
            <a:ext cx="643890" cy="374650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r>
              <a:rPr lang="zh-CN" altLang="en-US" sz="2000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000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2668608" y="3244084"/>
            <a:ext cx="1399336" cy="57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zh-CN" sz="110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填写信息</a:t>
            </a:r>
            <a:endParaRPr lang="zh-CN" sz="1100" smtClean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11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并且可以判断手机号和密码长度正确</a:t>
            </a:r>
            <a:endParaRPr lang="zh-CN" sz="11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059180"/>
            <a:ext cx="4124325" cy="238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615" y="1367155"/>
            <a:ext cx="4067175" cy="209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860" y="1851660"/>
            <a:ext cx="4124325" cy="257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0" y="1541145"/>
            <a:ext cx="4238625" cy="2857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83935" y="289560"/>
            <a:ext cx="2550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 b="1"/>
              <a:t>只有手机号和密码正确后才能登陆或注册成功</a:t>
            </a:r>
            <a:endParaRPr lang="zh-CN" altLang="en-US" sz="900" b="1"/>
          </a:p>
          <a:p>
            <a:r>
              <a:rPr lang="zh-CN" altLang="en-US" sz="900" b="1"/>
              <a:t>无论长度超过或不符合都会显示错误信息</a:t>
            </a:r>
            <a:endParaRPr lang="zh-CN" altLang="en-US" sz="900" b="1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1515" y="2931795"/>
            <a:ext cx="3614420" cy="9372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090" y="749300"/>
            <a:ext cx="3673475" cy="41840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50" y="1169035"/>
            <a:ext cx="3028950" cy="18573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91640" y="783590"/>
            <a:ext cx="21037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/>
              <a:t>提示操作结果</a:t>
            </a:r>
            <a:r>
              <a:rPr lang="en-US" altLang="zh-CN" sz="800" b="1"/>
              <a:t>(</a:t>
            </a:r>
            <a:r>
              <a:rPr lang="zh-CN" altLang="en-US" sz="800" b="1"/>
              <a:t>位于各</a:t>
            </a:r>
            <a:r>
              <a:rPr lang="en-US" altLang="zh-CN" sz="800" b="1"/>
              <a:t>jsp</a:t>
            </a:r>
            <a:r>
              <a:rPr lang="zh-CN" altLang="en-US" sz="800" b="1"/>
              <a:t>文件代码下</a:t>
            </a:r>
            <a:r>
              <a:rPr lang="en-US" altLang="zh-CN" sz="800" b="1"/>
              <a:t>)</a:t>
            </a:r>
            <a:endParaRPr lang="en-US" altLang="zh-CN" sz="800" b="1"/>
          </a:p>
        </p:txBody>
      </p:sp>
      <p:sp>
        <p:nvSpPr>
          <p:cNvPr id="13" name="文本框 12"/>
          <p:cNvSpPr txBox="1"/>
          <p:nvPr/>
        </p:nvSpPr>
        <p:spPr>
          <a:xfrm>
            <a:off x="1666875" y="775970"/>
            <a:ext cx="12541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/>
              <a:t>店家和用户判断</a:t>
            </a:r>
            <a:endParaRPr lang="zh-CN" altLang="en-US" sz="1200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125" y="1047115"/>
            <a:ext cx="4062730" cy="3994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3595" y="771525"/>
            <a:ext cx="2867025" cy="4857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03595" y="269875"/>
            <a:ext cx="293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latin typeface="+mj-ea"/>
                <a:ea typeface="+mj-ea"/>
                <a:cs typeface="+mj-ea"/>
              </a:rPr>
              <a:t>数据库</a:t>
            </a:r>
            <a:r>
              <a:rPr lang="en-US" altLang="zh-CN" sz="1200" b="1">
                <a:latin typeface="+mj-ea"/>
                <a:ea typeface="+mj-ea"/>
                <a:cs typeface="+mj-ea"/>
              </a:rPr>
              <a:t>user</a:t>
            </a:r>
            <a:r>
              <a:rPr lang="zh-CN" altLang="en-US" sz="1200" b="1">
                <a:latin typeface="+mj-ea"/>
                <a:ea typeface="+mj-ea"/>
                <a:cs typeface="+mj-ea"/>
              </a:rPr>
              <a:t>表</a:t>
            </a:r>
            <a:endParaRPr lang="zh-CN" altLang="en-US" sz="1200" b="1"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sz="1200" b="1">
                <a:latin typeface="+mj-ea"/>
                <a:ea typeface="+mj-ea"/>
                <a:cs typeface="+mj-ea"/>
              </a:rPr>
              <a:t>输入在数据库中不存在而格式正确的数据</a:t>
            </a:r>
            <a:endParaRPr lang="zh-CN" altLang="en-US" sz="1200" b="1">
              <a:latin typeface="+mj-ea"/>
              <a:ea typeface="+mj-ea"/>
              <a:cs typeface="+mj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1396365"/>
            <a:ext cx="2884805" cy="890905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 flipV="1">
            <a:off x="1558290" y="2931795"/>
            <a:ext cx="78105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558290" y="3291840"/>
            <a:ext cx="85344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2479040" y="1923415"/>
            <a:ext cx="2308860" cy="12973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6260" y="1590040"/>
            <a:ext cx="3269615" cy="241808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3347720" y="4271645"/>
            <a:ext cx="2711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登录后进入各用户的页面</a:t>
            </a:r>
            <a:endParaRPr lang="zh-CN" altLang="en-US" b="1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28" grpId="1" animBg="1"/>
      <p:bldP spid="34" grpId="1"/>
      <p:bldP spid="35" grpId="1"/>
      <p:bldP spid="32" grpId="1"/>
      <p:bldP spid="30" grpId="1" animBg="1"/>
      <p:bldP spid="36" grpId="1"/>
      <p:bldP spid="37" grpId="1"/>
      <p:bldP spid="33" grpId="1"/>
      <p:bldP spid="29" grpId="1" animBg="1"/>
      <p:bldP spid="31" grpId="1" animBg="1"/>
      <p:bldP spid="10" grpId="0"/>
      <p:bldP spid="24" grpId="0"/>
      <p:bldP spid="10" grpId="1"/>
      <p:bldP spid="24" grpId="1"/>
      <p:bldP spid="13" grpId="0"/>
      <p:bldP spid="16" grpId="0"/>
      <p:bldP spid="13" grpId="1"/>
      <p:bldP spid="16" grpId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912" y="388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419694" y="26814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前台用户操作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Connector 29"/>
          <p:cNvCxnSpPr/>
          <p:nvPr/>
        </p:nvCxnSpPr>
        <p:spPr>
          <a:xfrm flipH="1">
            <a:off x="1029767" y="2211618"/>
            <a:ext cx="7228006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ysDot"/>
            <a:headEnd type="oval"/>
            <a:tailEnd type="oval"/>
          </a:ln>
          <a:effectLst/>
        </p:spPr>
      </p:cxnSp>
      <p:grpSp>
        <p:nvGrpSpPr>
          <p:cNvPr id="29" name="Group 65"/>
          <p:cNvGrpSpPr/>
          <p:nvPr/>
        </p:nvGrpSpPr>
        <p:grpSpPr>
          <a:xfrm>
            <a:off x="1180465" y="1491615"/>
            <a:ext cx="895350" cy="740410"/>
            <a:chOff x="3419865" y="1304397"/>
            <a:chExt cx="1094533" cy="1209746"/>
          </a:xfrm>
          <a:effectLst/>
        </p:grpSpPr>
        <p:sp>
          <p:nvSpPr>
            <p:cNvPr id="30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47"/>
            <p:cNvSpPr/>
            <p:nvPr/>
          </p:nvSpPr>
          <p:spPr>
            <a:xfrm>
              <a:off x="3520091" y="1581569"/>
              <a:ext cx="894080" cy="400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31240">
                <a:defRPr/>
              </a:pPr>
              <a:r>
                <a:rPr lang="zh-CN" sz="10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用户查询</a:t>
              </a:r>
              <a:endParaRPr lang="zh-CN" sz="1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66"/>
          <p:cNvGrpSpPr/>
          <p:nvPr/>
        </p:nvGrpSpPr>
        <p:grpSpPr>
          <a:xfrm>
            <a:off x="3203575" y="1491615"/>
            <a:ext cx="940435" cy="726440"/>
            <a:chOff x="4740720" y="1304398"/>
            <a:chExt cx="1094533" cy="1209746"/>
          </a:xfrm>
          <a:effectLst/>
        </p:grpSpPr>
        <p:sp>
          <p:nvSpPr>
            <p:cNvPr id="33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54"/>
            <p:cNvSpPr/>
            <p:nvPr/>
          </p:nvSpPr>
          <p:spPr>
            <a:xfrm>
              <a:off x="4836580" y="1575291"/>
              <a:ext cx="902811" cy="613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31240">
                <a:defRPr/>
              </a:pPr>
              <a:r>
                <a:rPr lang="zh-CN" altLang="en-US" sz="9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得到查询后的商品列表</a:t>
              </a:r>
              <a:endParaRPr lang="en-US" sz="9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67"/>
          <p:cNvGrpSpPr/>
          <p:nvPr/>
        </p:nvGrpSpPr>
        <p:grpSpPr>
          <a:xfrm>
            <a:off x="5067935" y="1491615"/>
            <a:ext cx="895350" cy="740410"/>
            <a:chOff x="3419865" y="1304397"/>
            <a:chExt cx="1094533" cy="1209746"/>
          </a:xfrm>
          <a:solidFill>
            <a:srgbClr val="003466"/>
          </a:solidFill>
          <a:effectLst/>
        </p:grpSpPr>
        <p:sp>
          <p:nvSpPr>
            <p:cNvPr id="38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69"/>
            <p:cNvSpPr/>
            <p:nvPr/>
          </p:nvSpPr>
          <p:spPr>
            <a:xfrm>
              <a:off x="3419865" y="1657153"/>
              <a:ext cx="1058825" cy="375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1240">
                <a:defRPr/>
              </a:pPr>
              <a:r>
                <a:rPr lang="zh-CN" altLang="en-US" sz="9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购物车列表</a:t>
              </a:r>
              <a:endParaRPr lang="en-US" altLang="zh-CN" sz="9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70"/>
          <p:cNvGrpSpPr/>
          <p:nvPr/>
        </p:nvGrpSpPr>
        <p:grpSpPr>
          <a:xfrm>
            <a:off x="7020560" y="1491615"/>
            <a:ext cx="862965" cy="740410"/>
            <a:chOff x="4740720" y="1304398"/>
            <a:chExt cx="1094533" cy="1209746"/>
          </a:xfrm>
          <a:solidFill>
            <a:srgbClr val="38BFF4"/>
          </a:solidFill>
          <a:effectLst/>
        </p:grpSpPr>
        <p:sp>
          <p:nvSpPr>
            <p:cNvPr id="41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73"/>
            <p:cNvSpPr/>
            <p:nvPr/>
          </p:nvSpPr>
          <p:spPr>
            <a:xfrm>
              <a:off x="4836577" y="1555551"/>
              <a:ext cx="902811" cy="375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031240">
                <a:defRPr/>
              </a:pPr>
              <a:r>
                <a:rPr lang="zh-CN" altLang="en-US" sz="9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删除商品</a:t>
              </a:r>
              <a:endParaRPr lang="zh-CN" altLang="en-US" sz="9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9" name="Straight Connector 82"/>
          <p:cNvCxnSpPr/>
          <p:nvPr/>
        </p:nvCxnSpPr>
        <p:spPr>
          <a:xfrm>
            <a:off x="690793" y="4732172"/>
            <a:ext cx="7579538" cy="0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ysDot"/>
            <a:headEnd type="none"/>
            <a:tailEnd type="none"/>
          </a:ln>
          <a:effectLst/>
        </p:spPr>
      </p:cxnSp>
      <p:sp>
        <p:nvSpPr>
          <p:cNvPr id="60" name="Arc 30"/>
          <p:cNvSpPr/>
          <p:nvPr/>
        </p:nvSpPr>
        <p:spPr>
          <a:xfrm rot="19051048">
            <a:off x="1741418" y="1195683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1" name="Arc 31"/>
          <p:cNvSpPr/>
          <p:nvPr/>
        </p:nvSpPr>
        <p:spPr>
          <a:xfrm rot="19051048">
            <a:off x="3829910" y="1195683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2" name="Arc 32"/>
          <p:cNvSpPr/>
          <p:nvPr/>
        </p:nvSpPr>
        <p:spPr>
          <a:xfrm rot="19051048">
            <a:off x="5701867" y="1195683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55" y="843280"/>
            <a:ext cx="4199890" cy="3858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" y="2283460"/>
            <a:ext cx="1921510" cy="16662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7495" y="973455"/>
            <a:ext cx="202311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/>
              <a:t>用户根据自己需求进行对商品的模糊查询</a:t>
            </a:r>
            <a:endParaRPr lang="zh-CN" altLang="en-US" sz="800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30" y="2283460"/>
            <a:ext cx="1913255" cy="1628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67585" y="1275080"/>
            <a:ext cx="59182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/>
              <a:t>方便购物</a:t>
            </a:r>
            <a:endParaRPr lang="zh-CN" altLang="en-US" sz="800" b="1"/>
          </a:p>
        </p:txBody>
      </p:sp>
      <p:sp>
        <p:nvSpPr>
          <p:cNvPr id="12" name="文本框 11"/>
          <p:cNvSpPr txBox="1"/>
          <p:nvPr/>
        </p:nvSpPr>
        <p:spPr>
          <a:xfrm>
            <a:off x="3989705" y="962025"/>
            <a:ext cx="130746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>
                <a:latin typeface="+mj-ea"/>
                <a:ea typeface="+mj-ea"/>
              </a:rPr>
              <a:t>用户将商品添加至购物车</a:t>
            </a:r>
            <a:endParaRPr lang="zh-CN" altLang="en-US" sz="800" b="1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00855" y="1275080"/>
            <a:ext cx="69405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/>
              <a:t>加入购物车</a:t>
            </a:r>
            <a:endParaRPr lang="zh-CN" altLang="en-US" sz="800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2283460"/>
            <a:ext cx="1442085" cy="4565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35" y="2748915"/>
            <a:ext cx="2064385" cy="10045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93130" y="973455"/>
            <a:ext cx="110299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/>
              <a:t>删除购物车内的商品</a:t>
            </a:r>
            <a:endParaRPr lang="zh-CN" altLang="en-US" sz="800" b="1"/>
          </a:p>
        </p:txBody>
      </p:sp>
      <p:sp>
        <p:nvSpPr>
          <p:cNvPr id="18" name="文本框 17"/>
          <p:cNvSpPr txBox="1"/>
          <p:nvPr/>
        </p:nvSpPr>
        <p:spPr>
          <a:xfrm>
            <a:off x="6197600" y="1275080"/>
            <a:ext cx="694055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800" b="1"/>
              <a:t>购物车删除</a:t>
            </a:r>
            <a:endParaRPr lang="zh-CN" altLang="en-US" sz="800" b="1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6197600" y="3363595"/>
            <a:ext cx="360045" cy="190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140" y="2283460"/>
            <a:ext cx="1543685" cy="48831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880" y="2771775"/>
            <a:ext cx="2019300" cy="924560"/>
          </a:xfrm>
          <a:prstGeom prst="rect">
            <a:avLst/>
          </a:prstGeom>
        </p:spPr>
      </p:pic>
      <p:cxnSp>
        <p:nvCxnSpPr>
          <p:cNvPr id="27" name="直接箭头连接符 26"/>
          <p:cNvCxnSpPr>
            <a:stCxn id="16" idx="3"/>
          </p:cNvCxnSpPr>
          <p:nvPr/>
        </p:nvCxnSpPr>
        <p:spPr>
          <a:xfrm flipV="1">
            <a:off x="6611620" y="2571750"/>
            <a:ext cx="408305" cy="6794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" grpId="0"/>
      <p:bldP spid="9" grpId="0"/>
      <p:bldP spid="61" grpId="0" animBg="1"/>
      <p:bldP spid="12" grpId="0"/>
      <p:bldP spid="13" grpId="0"/>
      <p:bldP spid="62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381375" y="50165"/>
            <a:ext cx="2365375" cy="727710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79739" y="19575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模块代码展示</a:t>
            </a:r>
            <a:endParaRPr lang="zh-CN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65"/>
          <p:cNvGrpSpPr/>
          <p:nvPr/>
        </p:nvGrpSpPr>
        <p:grpSpPr>
          <a:xfrm>
            <a:off x="3150870" y="958850"/>
            <a:ext cx="974725" cy="749300"/>
            <a:chOff x="3377351" y="1275246"/>
            <a:chExt cx="1186517" cy="1209746"/>
          </a:xfrm>
          <a:effectLst/>
        </p:grpSpPr>
        <p:sp>
          <p:nvSpPr>
            <p:cNvPr id="30" name="Freeform 44"/>
            <p:cNvSpPr/>
            <p:nvPr/>
          </p:nvSpPr>
          <p:spPr>
            <a:xfrm rot="16200000">
              <a:off x="3362258" y="1332852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47"/>
            <p:cNvSpPr/>
            <p:nvPr/>
          </p:nvSpPr>
          <p:spPr>
            <a:xfrm>
              <a:off x="3377351" y="1509421"/>
              <a:ext cx="1186517" cy="395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31240">
                <a:defRPr/>
              </a:pPr>
              <a:r>
                <a:rPr lang="zh-CN" sz="1000" b="1" kern="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相关代码列表</a:t>
              </a:r>
              <a:endParaRPr lang="zh-CN" sz="1000" b="1" kern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3" name="Freeform 53"/>
          <p:cNvSpPr/>
          <p:nvPr/>
        </p:nvSpPr>
        <p:spPr>
          <a:xfrm rot="16200000">
            <a:off x="5168900" y="890905"/>
            <a:ext cx="777875" cy="913130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-1" fmla="*/ 0 w 1324961"/>
              <a:gd name="connsiteY0-2" fmla="*/ 0 h 1468980"/>
              <a:gd name="connsiteX1-3" fmla="*/ 769166 w 1324961"/>
              <a:gd name="connsiteY1-4" fmla="*/ 0 h 1468980"/>
              <a:gd name="connsiteX2-5" fmla="*/ 1324961 w 1324961"/>
              <a:gd name="connsiteY2-6" fmla="*/ 2 h 1468980"/>
              <a:gd name="connsiteX3-7" fmla="*/ 1324961 w 1324961"/>
              <a:gd name="connsiteY3-8" fmla="*/ 734490 h 1468980"/>
              <a:gd name="connsiteX4-9" fmla="*/ 769166 w 1324961"/>
              <a:gd name="connsiteY4-10" fmla="*/ 1468980 h 1468980"/>
              <a:gd name="connsiteX5-11" fmla="*/ 769166 w 1324961"/>
              <a:gd name="connsiteY5-12" fmla="*/ 1468980 h 1468980"/>
              <a:gd name="connsiteX6-13" fmla="*/ 0 w 1324961"/>
              <a:gd name="connsiteY6-14" fmla="*/ 1468980 h 1468980"/>
              <a:gd name="connsiteX7-15" fmla="*/ 555795 w 1324961"/>
              <a:gd name="connsiteY7-16" fmla="*/ 734490 h 1468980"/>
              <a:gd name="connsiteX8-17" fmla="*/ 0 w 1324961"/>
              <a:gd name="connsiteY8-18" fmla="*/ 0 h 1468980"/>
              <a:gd name="connsiteX0-19" fmla="*/ 0 w 1324963"/>
              <a:gd name="connsiteY0-20" fmla="*/ 0 h 1468983"/>
              <a:gd name="connsiteX1-21" fmla="*/ 769166 w 1324963"/>
              <a:gd name="connsiteY1-22" fmla="*/ 0 h 1468983"/>
              <a:gd name="connsiteX2-23" fmla="*/ 1324961 w 1324963"/>
              <a:gd name="connsiteY2-24" fmla="*/ 2 h 1468983"/>
              <a:gd name="connsiteX3-25" fmla="*/ 1324961 w 1324963"/>
              <a:gd name="connsiteY3-26" fmla="*/ 734490 h 1468983"/>
              <a:gd name="connsiteX4-27" fmla="*/ 769166 w 1324963"/>
              <a:gd name="connsiteY4-28" fmla="*/ 1468980 h 1468983"/>
              <a:gd name="connsiteX5-29" fmla="*/ 1324963 w 1324963"/>
              <a:gd name="connsiteY5-30" fmla="*/ 1468983 h 1468983"/>
              <a:gd name="connsiteX6-31" fmla="*/ 0 w 1324963"/>
              <a:gd name="connsiteY6-32" fmla="*/ 1468980 h 1468983"/>
              <a:gd name="connsiteX7-33" fmla="*/ 555795 w 1324963"/>
              <a:gd name="connsiteY7-34" fmla="*/ 734490 h 1468983"/>
              <a:gd name="connsiteX8-35" fmla="*/ 0 w 1324963"/>
              <a:gd name="connsiteY8-36" fmla="*/ 0 h 1468983"/>
              <a:gd name="connsiteX0-37" fmla="*/ 0 w 1324964"/>
              <a:gd name="connsiteY0-38" fmla="*/ 0 h 1468983"/>
              <a:gd name="connsiteX1-39" fmla="*/ 769166 w 1324964"/>
              <a:gd name="connsiteY1-40" fmla="*/ 0 h 1468983"/>
              <a:gd name="connsiteX2-41" fmla="*/ 1324961 w 1324964"/>
              <a:gd name="connsiteY2-42" fmla="*/ 2 h 1468983"/>
              <a:gd name="connsiteX3-43" fmla="*/ 1324961 w 1324964"/>
              <a:gd name="connsiteY3-44" fmla="*/ 734490 h 1468983"/>
              <a:gd name="connsiteX4-45" fmla="*/ 1324964 w 1324964"/>
              <a:gd name="connsiteY4-46" fmla="*/ 1324961 h 1468983"/>
              <a:gd name="connsiteX5-47" fmla="*/ 1324963 w 1324964"/>
              <a:gd name="connsiteY5-48" fmla="*/ 1468983 h 1468983"/>
              <a:gd name="connsiteX6-49" fmla="*/ 0 w 1324964"/>
              <a:gd name="connsiteY6-50" fmla="*/ 1468980 h 1468983"/>
              <a:gd name="connsiteX7-51" fmla="*/ 555795 w 1324964"/>
              <a:gd name="connsiteY7-52" fmla="*/ 734490 h 1468983"/>
              <a:gd name="connsiteX8-53" fmla="*/ 0 w 1324964"/>
              <a:gd name="connsiteY8-54" fmla="*/ 0 h 1468983"/>
              <a:gd name="connsiteX0-55" fmla="*/ 0 w 1324964"/>
              <a:gd name="connsiteY0-56" fmla="*/ 0 h 1468983"/>
              <a:gd name="connsiteX1-57" fmla="*/ 769166 w 1324964"/>
              <a:gd name="connsiteY1-58" fmla="*/ 0 h 1468983"/>
              <a:gd name="connsiteX2-59" fmla="*/ 1324961 w 1324964"/>
              <a:gd name="connsiteY2-60" fmla="*/ 2 h 1468983"/>
              <a:gd name="connsiteX3-61" fmla="*/ 1324961 w 1324964"/>
              <a:gd name="connsiteY3-62" fmla="*/ 734490 h 1468983"/>
              <a:gd name="connsiteX4-63" fmla="*/ 1324964 w 1324964"/>
              <a:gd name="connsiteY4-64" fmla="*/ 1324961 h 1468983"/>
              <a:gd name="connsiteX5-65" fmla="*/ 1324963 w 1324964"/>
              <a:gd name="connsiteY5-66" fmla="*/ 1468983 h 1468983"/>
              <a:gd name="connsiteX6-67" fmla="*/ 0 w 1324964"/>
              <a:gd name="connsiteY6-68" fmla="*/ 1468980 h 1468983"/>
              <a:gd name="connsiteX7-69" fmla="*/ 403253 w 1324964"/>
              <a:gd name="connsiteY7-70" fmla="*/ 734492 h 1468983"/>
              <a:gd name="connsiteX8-71" fmla="*/ 0 w 1324964"/>
              <a:gd name="connsiteY8-72" fmla="*/ 0 h 1468983"/>
            </a:gdLst>
            <a:ahLst/>
            <a:cxnLst>
              <a:cxn ang="0">
                <a:pos x="connsiteX0-55" y="connsiteY0-56"/>
              </a:cxn>
              <a:cxn ang="0">
                <a:pos x="connsiteX1-57" y="connsiteY1-58"/>
              </a:cxn>
              <a:cxn ang="0">
                <a:pos x="connsiteX2-59" y="connsiteY2-60"/>
              </a:cxn>
              <a:cxn ang="0">
                <a:pos x="connsiteX3-61" y="connsiteY3-62"/>
              </a:cxn>
              <a:cxn ang="0">
                <a:pos x="connsiteX4-63" y="connsiteY4-64"/>
              </a:cxn>
              <a:cxn ang="0">
                <a:pos x="connsiteX5-65" y="connsiteY5-66"/>
              </a:cxn>
              <a:cxn ang="0">
                <a:pos x="connsiteX6-67" y="connsiteY6-68"/>
              </a:cxn>
              <a:cxn ang="0">
                <a:pos x="connsiteX7-69" y="connsiteY7-70"/>
              </a:cxn>
              <a:cxn ang="0">
                <a:pos x="connsiteX8-71" y="connsiteY8-72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031240">
              <a:defRPr/>
            </a:pPr>
            <a:endParaRPr lang="en-US" sz="2000" b="1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54"/>
          <p:cNvSpPr/>
          <p:nvPr/>
        </p:nvSpPr>
        <p:spPr>
          <a:xfrm>
            <a:off x="5163820" y="1117600"/>
            <a:ext cx="7531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1240">
              <a:defRPr/>
            </a:pPr>
            <a:r>
              <a:rPr lang="en-US" altLang="zh-CN" sz="10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0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1000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Arc 30"/>
          <p:cNvSpPr/>
          <p:nvPr/>
        </p:nvSpPr>
        <p:spPr>
          <a:xfrm rot="19051048">
            <a:off x="1805553" y="677523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1" name="Arc 31"/>
          <p:cNvSpPr/>
          <p:nvPr/>
        </p:nvSpPr>
        <p:spPr>
          <a:xfrm rot="19051048">
            <a:off x="3840070" y="708638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2" name="Arc 32"/>
          <p:cNvSpPr/>
          <p:nvPr/>
        </p:nvSpPr>
        <p:spPr>
          <a:xfrm rot="19051048">
            <a:off x="5701867" y="708638"/>
            <a:ext cx="1636328" cy="1636328"/>
          </a:xfrm>
          <a:prstGeom prst="arc">
            <a:avLst/>
          </a:prstGeom>
          <a:noFill/>
          <a:ln w="28575" cap="flat" cmpd="sng" algn="ctr">
            <a:solidFill>
              <a:schemeClr val="tx2"/>
            </a:solidFill>
            <a:prstDash val="sysDot"/>
            <a:tailEnd type="stealth"/>
          </a:ln>
          <a:effectLst/>
        </p:spPr>
        <p:txBody>
          <a:bodyPr rtlCol="0" anchor="ctr"/>
          <a:lstStyle/>
          <a:p>
            <a:pPr algn="ctr" defTabSz="1031240">
              <a:defRPr/>
            </a:pPr>
            <a:endParaRPr lang="en-US" sz="2000" kern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1960880"/>
            <a:ext cx="1609725" cy="2609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1588135"/>
            <a:ext cx="3234690" cy="23456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" y="3896360"/>
            <a:ext cx="4088765" cy="1122680"/>
          </a:xfrm>
          <a:prstGeom prst="rect">
            <a:avLst/>
          </a:prstGeom>
        </p:spPr>
      </p:pic>
      <p:grpSp>
        <p:nvGrpSpPr>
          <p:cNvPr id="12" name="Group 66"/>
          <p:cNvGrpSpPr/>
          <p:nvPr/>
        </p:nvGrpSpPr>
        <p:grpSpPr>
          <a:xfrm>
            <a:off x="1172845" y="957580"/>
            <a:ext cx="1025525" cy="551815"/>
            <a:chOff x="4647099" y="1304398"/>
            <a:chExt cx="1229256" cy="1209746"/>
          </a:xfrm>
          <a:effectLst/>
        </p:grpSpPr>
        <p:sp>
          <p:nvSpPr>
            <p:cNvPr id="13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54"/>
            <p:cNvSpPr/>
            <p:nvPr/>
          </p:nvSpPr>
          <p:spPr>
            <a:xfrm>
              <a:off x="4647099" y="1527886"/>
              <a:ext cx="1229256" cy="5373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31240">
                <a:defRPr/>
              </a:pPr>
              <a:r>
                <a:rPr lang="en-US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Controller</a:t>
              </a:r>
              <a:r>
                <a:rPr lang="zh-CN" altLang="en-US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000" b="1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66"/>
          <p:cNvGrpSpPr/>
          <p:nvPr/>
        </p:nvGrpSpPr>
        <p:grpSpPr>
          <a:xfrm>
            <a:off x="3098165" y="957580"/>
            <a:ext cx="1025525" cy="551815"/>
            <a:chOff x="4647099" y="1304398"/>
            <a:chExt cx="1229256" cy="1209746"/>
          </a:xfrm>
          <a:effectLst/>
        </p:grpSpPr>
        <p:sp>
          <p:nvSpPr>
            <p:cNvPr id="16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54"/>
            <p:cNvSpPr/>
            <p:nvPr/>
          </p:nvSpPr>
          <p:spPr>
            <a:xfrm>
              <a:off x="4647099" y="1527886"/>
              <a:ext cx="1229256" cy="5373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31240">
                <a:defRPr/>
              </a:pPr>
              <a:r>
                <a:rPr lang="en-US" altLang="zh-CN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Pojo</a:t>
              </a:r>
              <a:endParaRPr lang="zh-CN" altLang="en-US" sz="1000" b="1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66"/>
          <p:cNvGrpSpPr/>
          <p:nvPr/>
        </p:nvGrpSpPr>
        <p:grpSpPr>
          <a:xfrm>
            <a:off x="5031105" y="958850"/>
            <a:ext cx="1013460" cy="557530"/>
            <a:chOff x="4647099" y="1304398"/>
            <a:chExt cx="1229256" cy="1209746"/>
          </a:xfrm>
          <a:effectLst/>
        </p:grpSpPr>
        <p:sp>
          <p:nvSpPr>
            <p:cNvPr id="19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54"/>
            <p:cNvSpPr/>
            <p:nvPr/>
          </p:nvSpPr>
          <p:spPr>
            <a:xfrm>
              <a:off x="4647099" y="1527886"/>
              <a:ext cx="1229256" cy="53184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31240">
                <a:defRPr/>
              </a:pPr>
              <a:r>
                <a:rPr lang="en-US" altLang="zh-CN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</a:t>
              </a:r>
              <a:r>
                <a:rPr lang="zh-CN" altLang="en-US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000" b="1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66"/>
          <p:cNvGrpSpPr/>
          <p:nvPr/>
        </p:nvGrpSpPr>
        <p:grpSpPr>
          <a:xfrm>
            <a:off x="6878955" y="1007745"/>
            <a:ext cx="988060" cy="544830"/>
            <a:chOff x="4647099" y="1304398"/>
            <a:chExt cx="1229256" cy="1209746"/>
          </a:xfrm>
          <a:effectLst/>
        </p:grpSpPr>
        <p:sp>
          <p:nvSpPr>
            <p:cNvPr id="22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55" y="connsiteY0-56"/>
                </a:cxn>
                <a:cxn ang="0">
                  <a:pos x="connsiteX1-57" y="connsiteY1-58"/>
                </a:cxn>
                <a:cxn ang="0">
                  <a:pos x="connsiteX2-59" y="connsiteY2-60"/>
                </a:cxn>
                <a:cxn ang="0">
                  <a:pos x="connsiteX3-61" y="connsiteY3-62"/>
                </a:cxn>
                <a:cxn ang="0">
                  <a:pos x="connsiteX4-63" y="connsiteY4-64"/>
                </a:cxn>
                <a:cxn ang="0">
                  <a:pos x="connsiteX5-65" y="connsiteY5-66"/>
                </a:cxn>
                <a:cxn ang="0">
                  <a:pos x="connsiteX6-67" y="connsiteY6-68"/>
                </a:cxn>
                <a:cxn ang="0">
                  <a:pos x="connsiteX7-69" y="connsiteY7-70"/>
                </a:cxn>
                <a:cxn ang="0">
                  <a:pos x="connsiteX8-71" y="connsiteY8-72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ctr" defTabSz="1031240">
                <a:defRPr/>
              </a:pPr>
              <a:endParaRPr lang="en-US" sz="2000" b="1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54"/>
            <p:cNvSpPr/>
            <p:nvPr/>
          </p:nvSpPr>
          <p:spPr>
            <a:xfrm>
              <a:off x="4647099" y="1527886"/>
              <a:ext cx="1229256" cy="5442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1031240">
                <a:defRPr/>
              </a:pPr>
              <a:r>
                <a:rPr lang="en-US" altLang="zh-CN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Mapper</a:t>
              </a:r>
              <a:r>
                <a:rPr lang="zh-CN" altLang="en-US" sz="1000" b="1" ker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000" b="1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245" y="1589405"/>
            <a:ext cx="3733800" cy="23069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70" y="2650490"/>
            <a:ext cx="3605530" cy="140017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7130" y="1690370"/>
            <a:ext cx="2230755" cy="19119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250" y="1616710"/>
            <a:ext cx="2073910" cy="75692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5510" y="2427605"/>
            <a:ext cx="2100580" cy="25323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735" y="1635760"/>
            <a:ext cx="1847850" cy="95694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8645" y="2602230"/>
            <a:ext cx="3475355" cy="19545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25" y="1588135"/>
            <a:ext cx="4876165" cy="331851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4260" y="1586230"/>
            <a:ext cx="4258945" cy="332041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246755" y="1790065"/>
            <a:ext cx="13074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/>
              <a:t>account.jsp</a:t>
            </a:r>
            <a:endParaRPr lang="en-US" altLang="zh-CN" sz="900"/>
          </a:p>
        </p:txBody>
      </p:sp>
      <p:sp>
        <p:nvSpPr>
          <p:cNvPr id="48" name="文本框 47"/>
          <p:cNvSpPr txBox="1"/>
          <p:nvPr/>
        </p:nvSpPr>
        <p:spPr>
          <a:xfrm>
            <a:off x="7955915" y="1731010"/>
            <a:ext cx="8699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/>
              <a:t>showgoods.jsp</a:t>
            </a:r>
            <a:endParaRPr lang="en-US" altLang="zh-CN" sz="900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7" grpId="1"/>
      <p:bldP spid="48" grpId="1"/>
      <p:bldP spid="60" grpId="0" animBg="1"/>
      <p:bldP spid="61" grpId="0" animBg="1"/>
      <p:bldP spid="62" grpId="0" animBg="1"/>
      <p:bldP spid="60" grpId="1" animBg="1"/>
      <p:bldP spid="61" grpId="1" animBg="1"/>
      <p:bldP spid="62" grpId="1" animBg="1"/>
      <p:bldP spid="3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75567" y="-45561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566299" y="20464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后台店家操作</a:t>
            </a:r>
            <a:endParaRPr lang="zh-CN" altLang="en-US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H="1">
            <a:off x="5750092" y="2578179"/>
            <a:ext cx="41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3796198" y="3283838"/>
            <a:ext cx="41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2699401" y="2139724"/>
            <a:ext cx="4156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3707733" y="842533"/>
            <a:ext cx="707403" cy="178728"/>
            <a:chOff x="4470269" y="1661160"/>
            <a:chExt cx="1290451" cy="262890"/>
          </a:xfrm>
        </p:grpSpPr>
        <p:cxnSp>
          <p:nvCxnSpPr>
            <p:cNvPr id="68" name="直接连接符 6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/>
          <p:cNvGrpSpPr/>
          <p:nvPr/>
        </p:nvGrpSpPr>
        <p:grpSpPr>
          <a:xfrm>
            <a:off x="5108223" y="1518711"/>
            <a:ext cx="817690" cy="714916"/>
            <a:chOff x="684276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1" name="六边形 7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61"/>
            <p:cNvSpPr txBox="1"/>
            <p:nvPr/>
          </p:nvSpPr>
          <p:spPr>
            <a:xfrm>
              <a:off x="7024263" y="2809108"/>
              <a:ext cx="820724" cy="67905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400" baseline="-3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103030" y="1056396"/>
            <a:ext cx="817690" cy="714917"/>
            <a:chOff x="5525852" y="187908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4" name="六边形 7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64"/>
            <p:cNvSpPr txBox="1"/>
            <p:nvPr/>
          </p:nvSpPr>
          <p:spPr>
            <a:xfrm>
              <a:off x="5686670" y="1989361"/>
              <a:ext cx="882326" cy="7277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400" baseline="-3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120998" y="2578227"/>
            <a:ext cx="817690" cy="714917"/>
            <a:chOff x="6842760" y="40088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7" name="六边形 7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文本框 67"/>
            <p:cNvSpPr txBox="1"/>
            <p:nvPr/>
          </p:nvSpPr>
          <p:spPr>
            <a:xfrm>
              <a:off x="6981635" y="4119151"/>
              <a:ext cx="926211" cy="7277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400" baseline="-3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132346" y="2549805"/>
            <a:ext cx="817690" cy="714917"/>
            <a:chOff x="4206240" y="40088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六边形 7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文本框 70"/>
            <p:cNvSpPr txBox="1"/>
            <p:nvPr/>
          </p:nvSpPr>
          <p:spPr>
            <a:xfrm>
              <a:off x="4397859" y="4183708"/>
              <a:ext cx="820724" cy="7855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2400" baseline="-3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111238" y="1728857"/>
            <a:ext cx="817690" cy="714916"/>
            <a:chOff x="4206240" y="2637270"/>
            <a:chExt cx="1203960" cy="1051560"/>
          </a:xfrm>
          <a:solidFill>
            <a:schemeClr val="accent2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3" name="六边形 8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文本框 73"/>
            <p:cNvSpPr txBox="1"/>
            <p:nvPr/>
          </p:nvSpPr>
          <p:spPr>
            <a:xfrm>
              <a:off x="4387743" y="2809108"/>
              <a:ext cx="820724" cy="67715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2400" baseline="-3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2974929" y="706646"/>
            <a:ext cx="732790" cy="245110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添加商品</a:t>
            </a:r>
            <a:endParaRPr lang="en-US" altLang="zh-CN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926586" y="1995616"/>
            <a:ext cx="732790" cy="245110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多选删除</a:t>
            </a:r>
            <a:endParaRPr lang="en-US" altLang="zh-CN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194959" y="3147487"/>
            <a:ext cx="732790" cy="245110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单条删除</a:t>
            </a:r>
            <a:endParaRPr lang="en-US" altLang="zh-CN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211271" y="1246820"/>
            <a:ext cx="732790" cy="245110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查询商品</a:t>
            </a:r>
            <a:endParaRPr lang="en-US" altLang="zh-CN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292175" y="2462263"/>
            <a:ext cx="732790" cy="245110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修改商品</a:t>
            </a:r>
            <a:endParaRPr lang="en-US" altLang="zh-CN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 flipH="1">
            <a:off x="5610926" y="1377380"/>
            <a:ext cx="600459" cy="178728"/>
            <a:chOff x="4255294" y="1661160"/>
            <a:chExt cx="1505426" cy="262890"/>
          </a:xfrm>
        </p:grpSpPr>
        <p:cxnSp>
          <p:nvCxnSpPr>
            <p:cNvPr id="98" name="直接连接符 9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911708" y="1923996"/>
            <a:ext cx="1281625" cy="1082733"/>
            <a:chOff x="5927099" y="3207123"/>
            <a:chExt cx="1887055" cy="1592580"/>
          </a:xfrm>
          <a:solidFill>
            <a:schemeClr val="accent3">
              <a:lumMod val="75000"/>
            </a:schemeClr>
          </a:solidFill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1" name="六边形 100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"/>
            <p:cNvSpPr txBox="1"/>
            <p:nvPr/>
          </p:nvSpPr>
          <p:spPr>
            <a:xfrm>
              <a:off x="6291627" y="3451749"/>
              <a:ext cx="1157998" cy="113015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商品管理</a:t>
              </a:r>
              <a:endParaRPr lang="zh-CN" altLang="en-US" sz="2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771525"/>
            <a:ext cx="6912610" cy="3980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05" y="915670"/>
            <a:ext cx="2675890" cy="815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570" y="1491615"/>
            <a:ext cx="2533650" cy="918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215" y="2683510"/>
            <a:ext cx="2533650" cy="856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690" y="3355975"/>
            <a:ext cx="2470785" cy="1671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05" y="2256155"/>
            <a:ext cx="2563495" cy="1533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795" y="885190"/>
            <a:ext cx="7238365" cy="3399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9520" y="3003550"/>
            <a:ext cx="45421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/>
              <a:t>极易上手，拿来即用。非常适合网页界面的快速开发。</a:t>
            </a:r>
            <a:endParaRPr lang="zh-CN" altLang="en-US" sz="1400" b="1"/>
          </a:p>
          <a:p>
            <a:pPr algn="l"/>
            <a:r>
              <a:rPr lang="zh-CN" altLang="en-US" sz="1400" b="1"/>
              <a:t> iframe版是多标签版本，index.html包含头部、侧边栏、</a:t>
            </a:r>
            <a:endParaRPr lang="zh-CN" altLang="en-US" sz="1400" b="1"/>
          </a:p>
          <a:p>
            <a:pPr algn="l"/>
            <a:r>
              <a:rPr lang="zh-CN" altLang="en-US" sz="1400" b="1"/>
              <a:t>底部等部分， 中间部分通过iframe嵌入子页面，并且可</a:t>
            </a:r>
            <a:endParaRPr lang="zh-CN" altLang="en-US" sz="1400" b="1"/>
          </a:p>
          <a:p>
            <a:pPr algn="l"/>
            <a:r>
              <a:rPr lang="zh-CN" altLang="en-US" sz="1400" b="1"/>
              <a:t>配置是否开启多标签布局，iframe版本功能丰富，是目</a:t>
            </a:r>
            <a:endParaRPr lang="zh-CN" altLang="en-US" sz="1400" b="1"/>
          </a:p>
          <a:p>
            <a:pPr algn="l"/>
            <a:r>
              <a:rPr lang="zh-CN" altLang="en-US" sz="1400" b="1"/>
              <a:t>前常用的后台布局方式，相比单页面版本更容易上手。</a:t>
            </a:r>
            <a:endParaRPr lang="zh-CN" altLang="en-US" sz="1400" b="1"/>
          </a:p>
          <a:p>
            <a:endParaRPr lang="zh-CN" altLang="en-US" sz="1400" b="1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5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89" grpId="0"/>
      <p:bldP spid="91" grpId="0"/>
      <p:bldP spid="93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277" y="2674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245069" y="483414"/>
            <a:ext cx="22282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Controller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33"/>
          <p:cNvSpPr>
            <a:spLocks noChangeArrowheads="1"/>
          </p:cNvSpPr>
          <p:nvPr/>
        </p:nvSpPr>
        <p:spPr bwMode="auto">
          <a:xfrm>
            <a:off x="35560" y="2670175"/>
            <a:ext cx="2967355" cy="43243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bg1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等腰三角形 34"/>
          <p:cNvSpPr>
            <a:spLocks noChangeArrowheads="1"/>
          </p:cNvSpPr>
          <p:nvPr/>
        </p:nvSpPr>
        <p:spPr bwMode="auto">
          <a:xfrm>
            <a:off x="683260" y="2582545"/>
            <a:ext cx="129540" cy="952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BAB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椭圆 35"/>
          <p:cNvSpPr>
            <a:spLocks noChangeArrowheads="1"/>
          </p:cNvSpPr>
          <p:nvPr/>
        </p:nvSpPr>
        <p:spPr bwMode="auto">
          <a:xfrm>
            <a:off x="501650" y="1657985"/>
            <a:ext cx="676910" cy="626745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3" name="组合 36"/>
          <p:cNvGrpSpPr/>
          <p:nvPr/>
        </p:nvGrpSpPr>
        <p:grpSpPr>
          <a:xfrm flipV="1">
            <a:off x="2726055" y="2660555"/>
            <a:ext cx="1935163" cy="510858"/>
            <a:chOff x="0" y="-4447"/>
            <a:chExt cx="1935168" cy="511071"/>
          </a:xfrm>
          <a:solidFill>
            <a:schemeClr val="accent2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37"/>
            <p:cNvSpPr>
              <a:spLocks noChangeArrowheads="1"/>
            </p:cNvSpPr>
            <p:nvPr/>
          </p:nvSpPr>
          <p:spPr bwMode="auto">
            <a:xfrm>
              <a:off x="0" y="73989"/>
              <a:ext cx="1935168" cy="432635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bg2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等腰三角形 38"/>
            <p:cNvSpPr>
              <a:spLocks noChangeArrowheads="1"/>
            </p:cNvSpPr>
            <p:nvPr/>
          </p:nvSpPr>
          <p:spPr bwMode="auto">
            <a:xfrm>
              <a:off x="1210000" y="-4447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6" name="椭圆 39"/>
          <p:cNvSpPr>
            <a:spLocks noChangeArrowheads="1"/>
          </p:cNvSpPr>
          <p:nvPr/>
        </p:nvSpPr>
        <p:spPr bwMode="auto">
          <a:xfrm>
            <a:off x="3626485" y="3528695"/>
            <a:ext cx="737870" cy="683895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圆角矩形 41"/>
          <p:cNvSpPr>
            <a:spLocks noChangeArrowheads="1"/>
          </p:cNvSpPr>
          <p:nvPr/>
        </p:nvSpPr>
        <p:spPr bwMode="auto">
          <a:xfrm>
            <a:off x="4500245" y="2673350"/>
            <a:ext cx="1936750" cy="43243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5400" cap="flat" cmpd="sng">
            <a:solidFill>
              <a:schemeClr val="bg2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等腰三角形 42"/>
          <p:cNvSpPr>
            <a:spLocks noChangeArrowheads="1"/>
          </p:cNvSpPr>
          <p:nvPr/>
        </p:nvSpPr>
        <p:spPr bwMode="auto">
          <a:xfrm>
            <a:off x="4932680" y="2621280"/>
            <a:ext cx="130175" cy="95250"/>
          </a:xfrm>
          <a:prstGeom prst="triangle">
            <a:avLst>
              <a:gd name="adj" fmla="val 50243"/>
            </a:avLst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BAB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椭圆 43"/>
          <p:cNvSpPr>
            <a:spLocks noChangeArrowheads="1"/>
          </p:cNvSpPr>
          <p:nvPr/>
        </p:nvSpPr>
        <p:spPr bwMode="auto">
          <a:xfrm>
            <a:off x="4585335" y="1639570"/>
            <a:ext cx="734060" cy="66675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椭圆 45"/>
          <p:cNvSpPr>
            <a:spLocks noChangeArrowheads="1"/>
          </p:cNvSpPr>
          <p:nvPr/>
        </p:nvSpPr>
        <p:spPr bwMode="auto">
          <a:xfrm>
            <a:off x="8316595" y="3540125"/>
            <a:ext cx="737235" cy="67246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TextBox 50"/>
          <p:cNvSpPr>
            <a:spLocks noChangeArrowheads="1"/>
          </p:cNvSpPr>
          <p:nvPr/>
        </p:nvSpPr>
        <p:spPr bwMode="auto">
          <a:xfrm>
            <a:off x="1259523" y="2808510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insert</a:t>
            </a:r>
            <a:endParaRPr lang="en-US" altLang="zh-CN" sz="1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8" name="TextBox 51"/>
          <p:cNvSpPr>
            <a:spLocks noChangeArrowheads="1"/>
          </p:cNvSpPr>
          <p:nvPr/>
        </p:nvSpPr>
        <p:spPr bwMode="auto">
          <a:xfrm>
            <a:off x="3113088" y="2805970"/>
            <a:ext cx="11953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update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9" name="TextBox 52"/>
          <p:cNvSpPr>
            <a:spLocks noChangeArrowheads="1"/>
          </p:cNvSpPr>
          <p:nvPr/>
        </p:nvSpPr>
        <p:spPr bwMode="auto">
          <a:xfrm>
            <a:off x="4966970" y="2808510"/>
            <a:ext cx="1193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selectname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0" name="组合 53"/>
          <p:cNvGrpSpPr/>
          <p:nvPr/>
        </p:nvGrpSpPr>
        <p:grpSpPr>
          <a:xfrm flipV="1">
            <a:off x="6372224" y="2684684"/>
            <a:ext cx="2867595" cy="510224"/>
            <a:chOff x="-1" y="-3812"/>
            <a:chExt cx="2865253" cy="510437"/>
          </a:xfrm>
          <a:solidFill>
            <a:schemeClr val="accent4"/>
          </a:soli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1" name="圆角矩形 54"/>
            <p:cNvSpPr>
              <a:spLocks noChangeArrowheads="1"/>
            </p:cNvSpPr>
            <p:nvPr/>
          </p:nvSpPr>
          <p:spPr bwMode="auto">
            <a:xfrm>
              <a:off x="-1" y="73990"/>
              <a:ext cx="2865253" cy="432635"/>
            </a:xfrm>
            <a:prstGeom prst="roundRect">
              <a:avLst>
                <a:gd name="adj" fmla="val 16667"/>
              </a:avLst>
            </a:prstGeom>
            <a:grpFill/>
            <a:ln w="25400" cap="flat" cmpd="sng">
              <a:solidFill>
                <a:schemeClr val="bg2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" name="等腰三角形 55"/>
            <p:cNvSpPr>
              <a:spLocks noChangeArrowheads="1"/>
            </p:cNvSpPr>
            <p:nvPr/>
          </p:nvSpPr>
          <p:spPr bwMode="auto">
            <a:xfrm>
              <a:off x="2302325" y="-3812"/>
              <a:ext cx="129852" cy="952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BAB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3" name="TextBox 56"/>
          <p:cNvSpPr>
            <a:spLocks noChangeArrowheads="1"/>
          </p:cNvSpPr>
          <p:nvPr/>
        </p:nvSpPr>
        <p:spPr bwMode="auto">
          <a:xfrm>
            <a:off x="6689725" y="2797080"/>
            <a:ext cx="11953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delete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0" name="TextBox 67"/>
          <p:cNvSpPr>
            <a:spLocks noChangeArrowheads="1"/>
          </p:cNvSpPr>
          <p:nvPr/>
        </p:nvSpPr>
        <p:spPr bwMode="auto">
          <a:xfrm>
            <a:off x="356870" y="1851660"/>
            <a:ext cx="9372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zh-CN" altLang="en-US" sz="16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1" name="TextBox 68"/>
          <p:cNvSpPr>
            <a:spLocks noChangeArrowheads="1"/>
          </p:cNvSpPr>
          <p:nvPr/>
        </p:nvSpPr>
        <p:spPr bwMode="auto">
          <a:xfrm>
            <a:off x="4672013" y="1838865"/>
            <a:ext cx="560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查询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TextBox 70"/>
          <p:cNvSpPr>
            <a:spLocks noChangeArrowheads="1"/>
          </p:cNvSpPr>
          <p:nvPr/>
        </p:nvSpPr>
        <p:spPr bwMode="auto">
          <a:xfrm>
            <a:off x="3708718" y="3751168"/>
            <a:ext cx="5619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修改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" name="TextBox 72"/>
          <p:cNvSpPr>
            <a:spLocks noChangeArrowheads="1"/>
          </p:cNvSpPr>
          <p:nvPr/>
        </p:nvSpPr>
        <p:spPr bwMode="auto">
          <a:xfrm>
            <a:off x="8395018" y="3744183"/>
            <a:ext cx="5619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删除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30" y="1079500"/>
            <a:ext cx="2922270" cy="1467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40" y="1106805"/>
            <a:ext cx="3571875" cy="1493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3225165"/>
            <a:ext cx="3375025" cy="1807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230" y="3253740"/>
            <a:ext cx="3666490" cy="178308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12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17"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25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3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33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38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46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49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54" dur="6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6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">
                                      <p:cBhvr>
                                        <p:cTn id="67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70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">
                                      <p:cBhvr>
                                        <p:cTn id="75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 autoUpdateAnimBg="0"/>
      <p:bldP spid="56" grpId="0" bldLvl="0" animBg="1" autoUpdateAnimBg="0"/>
      <p:bldP spid="60" grpId="0" bldLvl="0" animBg="1" autoUpdateAnimBg="0"/>
      <p:bldP spid="61" grpId="0" bldLvl="0" animBg="1" autoUpdateAnimBg="0"/>
      <p:bldP spid="107" grpId="0" bldLvl="0" autoUpdateAnimBg="0"/>
      <p:bldP spid="108" grpId="0" bldLvl="0" autoUpdateAnimBg="0"/>
      <p:bldP spid="109" grpId="0" bldLvl="0" autoUpdateAnimBg="0"/>
      <p:bldP spid="113" grpId="0" bldLvl="0" autoUpdateAnimBg="0"/>
      <p:bldP spid="120" grpId="0" bldLvl="0" autoUpdateAnimBg="0"/>
      <p:bldP spid="121" grpId="0" bldLvl="0" autoUpdateAnimBg="0"/>
      <p:bldP spid="122" grpId="0" bldLvl="0" autoUpdateAnimBg="0"/>
      <p:bldP spid="123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277" y="2674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852129" y="48341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其他各层代码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0810" y="1284605"/>
            <a:ext cx="1835785" cy="2773680"/>
            <a:chOff x="778084" y="1038958"/>
            <a:chExt cx="1850186" cy="2900945"/>
          </a:xfrm>
        </p:grpSpPr>
        <p:sp>
          <p:nvSpPr>
            <p:cNvPr id="39" name="圆角矩形 38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4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2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latin typeface="Impact" panose="020B0806030902050204" pitchFamily="34" charset="0"/>
              </a:endParaRPr>
            </a:p>
          </p:txBody>
        </p:sp>
        <p:sp>
          <p:nvSpPr>
            <p:cNvPr id="42" name="文本框 11"/>
            <p:cNvSpPr txBox="1"/>
            <p:nvPr/>
          </p:nvSpPr>
          <p:spPr>
            <a:xfrm>
              <a:off x="1304926" y="1222952"/>
              <a:ext cx="839367" cy="6023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HK" sz="330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330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062480" y="1080135"/>
            <a:ext cx="2340610" cy="3829685"/>
            <a:chOff x="2690633" y="1038958"/>
            <a:chExt cx="1850186" cy="2900945"/>
          </a:xfrm>
        </p:grpSpPr>
        <p:sp>
          <p:nvSpPr>
            <p:cNvPr id="46" name="圆角矩形 45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4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latin typeface="Impact" panose="020B0806030902050204" pitchFamily="34" charset="0"/>
              </a:endParaRPr>
            </a:p>
          </p:txBody>
        </p:sp>
        <p:sp>
          <p:nvSpPr>
            <p:cNvPr id="63" name="文本框 48"/>
            <p:cNvSpPr txBox="1"/>
            <p:nvPr/>
          </p:nvSpPr>
          <p:spPr>
            <a:xfrm>
              <a:off x="3185327" y="1222952"/>
              <a:ext cx="894944" cy="43627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HK" sz="330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330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498975" y="1284605"/>
            <a:ext cx="1931670" cy="2842260"/>
            <a:chOff x="4603182" y="1038958"/>
            <a:chExt cx="1850186" cy="2900945"/>
          </a:xfrm>
        </p:grpSpPr>
        <p:sp>
          <p:nvSpPr>
            <p:cNvPr id="67" name="圆角矩形 66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4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3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latin typeface="Impact" panose="020B0806030902050204" pitchFamily="34" charset="0"/>
              </a:endParaRPr>
            </a:p>
          </p:txBody>
        </p:sp>
        <p:sp>
          <p:nvSpPr>
            <p:cNvPr id="70" name="文本框 54"/>
            <p:cNvSpPr txBox="1"/>
            <p:nvPr/>
          </p:nvSpPr>
          <p:spPr>
            <a:xfrm>
              <a:off x="5044295" y="1222952"/>
              <a:ext cx="978584" cy="5878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HK" sz="330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330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26530" y="1080770"/>
            <a:ext cx="2489835" cy="3829050"/>
            <a:chOff x="6515731" y="1038958"/>
            <a:chExt cx="1850186" cy="2900945"/>
          </a:xfrm>
        </p:grpSpPr>
        <p:sp>
          <p:nvSpPr>
            <p:cNvPr id="74" name="圆角矩形 73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4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4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latin typeface="Impact" panose="020B0806030902050204" pitchFamily="34" charset="0"/>
              </a:endParaRPr>
            </a:p>
          </p:txBody>
        </p:sp>
        <p:sp>
          <p:nvSpPr>
            <p:cNvPr id="77" name="文本框 60"/>
            <p:cNvSpPr txBox="1"/>
            <p:nvPr/>
          </p:nvSpPr>
          <p:spPr>
            <a:xfrm>
              <a:off x="6988992" y="1222952"/>
              <a:ext cx="876274" cy="43634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HK" sz="330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330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2276475"/>
            <a:ext cx="1779905" cy="1699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040" y="2355850"/>
            <a:ext cx="2275205" cy="2527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120" y="2302510"/>
            <a:ext cx="1898650" cy="1757680"/>
          </a:xfrm>
          <a:prstGeom prst="rect">
            <a:avLst/>
          </a:prstGeom>
        </p:spPr>
      </p:pic>
      <p:sp>
        <p:nvSpPr>
          <p:cNvPr id="14" name="流程图: 过程 13"/>
          <p:cNvSpPr/>
          <p:nvPr/>
        </p:nvSpPr>
        <p:spPr>
          <a:xfrm>
            <a:off x="6156325" y="267970"/>
            <a:ext cx="2592070" cy="720090"/>
          </a:xfrm>
          <a:prstGeom prst="flowChartProcess">
            <a:avLst/>
          </a:prstGeom>
          <a:noFill/>
          <a:ln w="15875">
            <a:noFill/>
          </a:ln>
          <a:effectLst>
            <a:innerShdw blurRad="63500" dist="25400" dir="81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70C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375" y="2355850"/>
            <a:ext cx="2450465" cy="255397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6156325" y="4300220"/>
            <a:ext cx="5511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395605" y="3508375"/>
            <a:ext cx="57175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foreach的主要用在构建in条件中，它可以在SQL语句中进行迭代一个集合。</a:t>
            </a:r>
            <a:endParaRPr lang="zh-CN" altLang="en-US" sz="1200" b="1"/>
          </a:p>
          <a:p>
            <a:r>
              <a:rPr lang="zh-CN" altLang="en-US" sz="1200" b="1"/>
              <a:t>collection = “” ，这个参数是 dao 层（mapper）接口方法里面传过来的集合参数，如果dao 层传的参数只有一个，这里写关键字 list（如果是数组，写 array）</a:t>
            </a:r>
            <a:endParaRPr lang="zh-CN" altLang="en-US" sz="1200" b="1"/>
          </a:p>
          <a:p>
            <a:r>
              <a:rPr lang="zh-CN" altLang="en-US" sz="1200" b="1"/>
              <a:t>item = “” ，集合里面的单个值，给下面  #{ } 用</a:t>
            </a:r>
            <a:endParaRPr lang="zh-CN" altLang="en-US" sz="1200" b="1"/>
          </a:p>
          <a:p>
            <a:r>
              <a:rPr lang="zh-CN" altLang="en-US" sz="1200" b="1"/>
              <a:t>open该语句以什么开始，</a:t>
            </a:r>
            <a:endParaRPr lang="zh-CN" altLang="en-US" sz="1200" b="1"/>
          </a:p>
          <a:p>
            <a:r>
              <a:rPr lang="zh-CN" altLang="en-US" sz="1200" b="1"/>
              <a:t>separator在每次进行迭代之间以什么符号作为分隔 符，</a:t>
            </a:r>
            <a:endParaRPr lang="zh-CN" altLang="en-US" sz="1200" b="1"/>
          </a:p>
          <a:p>
            <a:r>
              <a:rPr lang="zh-CN" altLang="en-US" sz="1200" b="1"/>
              <a:t>close以什么结束</a:t>
            </a:r>
            <a:endParaRPr lang="zh-CN" altLang="en-US" sz="1200" b="1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277" y="2674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241259" y="484049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用户购物车结算</a:t>
            </a:r>
            <a:endParaRPr lang="zh-CN" altLang="en-US" sz="16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31595" y="1203960"/>
            <a:ext cx="1634490" cy="186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购物车结算</a:t>
            </a:r>
            <a:endParaRPr lang="en-US" altLang="zh-CN" sz="14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26324" y="3205384"/>
            <a:ext cx="784284" cy="7842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2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2382" y="3227924"/>
            <a:ext cx="784284" cy="7842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2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04396" y="1244095"/>
            <a:ext cx="784284" cy="7842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2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05150" y="1204090"/>
            <a:ext cx="784284" cy="7842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chemeClr val="tx2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74212" y="1334176"/>
            <a:ext cx="456010" cy="507206"/>
            <a:chOff x="6735763" y="10544176"/>
            <a:chExt cx="608013" cy="676275"/>
          </a:xfrm>
          <a:solidFill>
            <a:schemeClr val="bg1"/>
          </a:solidFill>
        </p:grpSpPr>
        <p:sp>
          <p:nvSpPr>
            <p:cNvPr id="51" name="Freeform 1008"/>
            <p:cNvSpPr/>
            <p:nvPr/>
          </p:nvSpPr>
          <p:spPr bwMode="auto">
            <a:xfrm>
              <a:off x="6735763" y="10544176"/>
              <a:ext cx="608013" cy="153988"/>
            </a:xfrm>
            <a:custGeom>
              <a:avLst/>
              <a:gdLst>
                <a:gd name="T0" fmla="*/ 0 w 383"/>
                <a:gd name="T1" fmla="*/ 97 h 97"/>
                <a:gd name="T2" fmla="*/ 383 w 383"/>
                <a:gd name="T3" fmla="*/ 97 h 97"/>
                <a:gd name="T4" fmla="*/ 192 w 383"/>
                <a:gd name="T5" fmla="*/ 0 h 97"/>
                <a:gd name="T6" fmla="*/ 0 w 383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3" h="97">
                  <a:moveTo>
                    <a:pt x="0" y="97"/>
                  </a:moveTo>
                  <a:lnTo>
                    <a:pt x="383" y="97"/>
                  </a:lnTo>
                  <a:lnTo>
                    <a:pt x="192" y="0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2" name="Rectangle 1010"/>
            <p:cNvSpPr>
              <a:spLocks noChangeArrowheads="1"/>
            </p:cNvSpPr>
            <p:nvPr/>
          </p:nvSpPr>
          <p:spPr bwMode="auto">
            <a:xfrm>
              <a:off x="677703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3" name="Rectangle 1011"/>
            <p:cNvSpPr>
              <a:spLocks noChangeArrowheads="1"/>
            </p:cNvSpPr>
            <p:nvPr/>
          </p:nvSpPr>
          <p:spPr bwMode="auto">
            <a:xfrm>
              <a:off x="6983414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4" name="Rectangle 1012"/>
            <p:cNvSpPr>
              <a:spLocks noChangeArrowheads="1"/>
            </p:cNvSpPr>
            <p:nvPr/>
          </p:nvSpPr>
          <p:spPr bwMode="auto">
            <a:xfrm>
              <a:off x="7189789" y="10750551"/>
              <a:ext cx="98425" cy="285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5" name="Freeform 1013"/>
            <p:cNvSpPr/>
            <p:nvPr/>
          </p:nvSpPr>
          <p:spPr bwMode="auto">
            <a:xfrm>
              <a:off x="6740526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6" name="Freeform 1014"/>
            <p:cNvSpPr/>
            <p:nvPr/>
          </p:nvSpPr>
          <p:spPr bwMode="auto">
            <a:xfrm>
              <a:off x="7148514" y="11080751"/>
              <a:ext cx="187325" cy="87313"/>
            </a:xfrm>
            <a:custGeom>
              <a:avLst/>
              <a:gdLst>
                <a:gd name="T0" fmla="*/ 50 w 50"/>
                <a:gd name="T1" fmla="*/ 6 h 23"/>
                <a:gd name="T2" fmla="*/ 44 w 50"/>
                <a:gd name="T3" fmla="*/ 0 h 23"/>
                <a:gd name="T4" fmla="*/ 6 w 50"/>
                <a:gd name="T5" fmla="*/ 0 h 23"/>
                <a:gd name="T6" fmla="*/ 0 w 50"/>
                <a:gd name="T7" fmla="*/ 6 h 23"/>
                <a:gd name="T8" fmla="*/ 0 w 50"/>
                <a:gd name="T9" fmla="*/ 17 h 23"/>
                <a:gd name="T10" fmla="*/ 6 w 50"/>
                <a:gd name="T11" fmla="*/ 23 h 23"/>
                <a:gd name="T12" fmla="*/ 44 w 50"/>
                <a:gd name="T13" fmla="*/ 23 h 23"/>
                <a:gd name="T14" fmla="*/ 50 w 50"/>
                <a:gd name="T15" fmla="*/ 17 h 23"/>
                <a:gd name="T16" fmla="*/ 50 w 50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50" y="6"/>
                  </a:move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7" y="23"/>
                    <a:pt x="50" y="20"/>
                    <a:pt x="50" y="17"/>
                  </a:cubicBezTo>
                  <a:lnTo>
                    <a:pt x="5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7" name="Freeform 1015"/>
            <p:cNvSpPr/>
            <p:nvPr/>
          </p:nvSpPr>
          <p:spPr bwMode="auto">
            <a:xfrm>
              <a:off x="6950075" y="1108075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8" name="Freeform 1016"/>
            <p:cNvSpPr/>
            <p:nvPr/>
          </p:nvSpPr>
          <p:spPr bwMode="auto">
            <a:xfrm>
              <a:off x="6950075" y="11141076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59" name="Freeform 1017"/>
            <p:cNvSpPr/>
            <p:nvPr/>
          </p:nvSpPr>
          <p:spPr bwMode="auto">
            <a:xfrm>
              <a:off x="6950075" y="11201401"/>
              <a:ext cx="173038" cy="19050"/>
            </a:xfrm>
            <a:custGeom>
              <a:avLst/>
              <a:gdLst>
                <a:gd name="T0" fmla="*/ 46 w 46"/>
                <a:gd name="T1" fmla="*/ 3 h 5"/>
                <a:gd name="T2" fmla="*/ 42 w 46"/>
                <a:gd name="T3" fmla="*/ 0 h 5"/>
                <a:gd name="T4" fmla="*/ 3 w 46"/>
                <a:gd name="T5" fmla="*/ 0 h 5"/>
                <a:gd name="T6" fmla="*/ 0 w 46"/>
                <a:gd name="T7" fmla="*/ 3 h 5"/>
                <a:gd name="T8" fmla="*/ 0 w 46"/>
                <a:gd name="T9" fmla="*/ 3 h 5"/>
                <a:gd name="T10" fmla="*/ 3 w 46"/>
                <a:gd name="T11" fmla="*/ 5 h 5"/>
                <a:gd name="T12" fmla="*/ 42 w 46"/>
                <a:gd name="T13" fmla="*/ 5 h 5"/>
                <a:gd name="T14" fmla="*/ 46 w 46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">
                  <a:moveTo>
                    <a:pt x="46" y="3"/>
                  </a:moveTo>
                  <a:cubicBezTo>
                    <a:pt x="46" y="1"/>
                    <a:pt x="45" y="0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5" y="5"/>
                    <a:pt x="46" y="4"/>
                    <a:pt x="4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643714" y="1419941"/>
            <a:ext cx="484584" cy="336947"/>
            <a:chOff x="7767638" y="10672763"/>
            <a:chExt cx="646112" cy="449263"/>
          </a:xfrm>
          <a:solidFill>
            <a:schemeClr val="bg1"/>
          </a:solidFill>
        </p:grpSpPr>
        <p:sp>
          <p:nvSpPr>
            <p:cNvPr id="61" name="Freeform 1018"/>
            <p:cNvSpPr/>
            <p:nvPr/>
          </p:nvSpPr>
          <p:spPr bwMode="auto">
            <a:xfrm>
              <a:off x="7959725" y="10672763"/>
              <a:ext cx="261938" cy="123825"/>
            </a:xfrm>
            <a:custGeom>
              <a:avLst/>
              <a:gdLst>
                <a:gd name="T0" fmla="*/ 70 w 70"/>
                <a:gd name="T1" fmla="*/ 26 h 33"/>
                <a:gd name="T2" fmla="*/ 63 w 70"/>
                <a:gd name="T3" fmla="*/ 33 h 33"/>
                <a:gd name="T4" fmla="*/ 7 w 70"/>
                <a:gd name="T5" fmla="*/ 33 h 33"/>
                <a:gd name="T6" fmla="*/ 0 w 70"/>
                <a:gd name="T7" fmla="*/ 26 h 33"/>
                <a:gd name="T8" fmla="*/ 0 w 70"/>
                <a:gd name="T9" fmla="*/ 8 h 33"/>
                <a:gd name="T10" fmla="*/ 7 w 70"/>
                <a:gd name="T11" fmla="*/ 0 h 33"/>
                <a:gd name="T12" fmla="*/ 63 w 70"/>
                <a:gd name="T13" fmla="*/ 0 h 33"/>
                <a:gd name="T14" fmla="*/ 70 w 70"/>
                <a:gd name="T15" fmla="*/ 8 h 33"/>
                <a:gd name="T16" fmla="*/ 70 w 70"/>
                <a:gd name="T17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3">
                  <a:moveTo>
                    <a:pt x="70" y="26"/>
                  </a:moveTo>
                  <a:cubicBezTo>
                    <a:pt x="70" y="30"/>
                    <a:pt x="67" y="33"/>
                    <a:pt x="6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3" y="33"/>
                    <a:pt x="0" y="30"/>
                    <a:pt x="0" y="2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4"/>
                    <a:pt x="70" y="8"/>
                  </a:cubicBezTo>
                  <a:lnTo>
                    <a:pt x="7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62" name="Freeform 1019"/>
            <p:cNvSpPr/>
            <p:nvPr/>
          </p:nvSpPr>
          <p:spPr bwMode="auto">
            <a:xfrm>
              <a:off x="7767638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2 w 49"/>
                <a:gd name="T3" fmla="*/ 0 h 34"/>
                <a:gd name="T4" fmla="*/ 8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8 w 49"/>
                <a:gd name="T11" fmla="*/ 34 h 34"/>
                <a:gd name="T12" fmla="*/ 42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6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6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80" name="Freeform 1020"/>
            <p:cNvSpPr/>
            <p:nvPr/>
          </p:nvSpPr>
          <p:spPr bwMode="auto">
            <a:xfrm>
              <a:off x="8001000" y="10995026"/>
              <a:ext cx="179388" cy="127000"/>
            </a:xfrm>
            <a:custGeom>
              <a:avLst/>
              <a:gdLst>
                <a:gd name="T0" fmla="*/ 48 w 48"/>
                <a:gd name="T1" fmla="*/ 7 h 34"/>
                <a:gd name="T2" fmla="*/ 41 w 48"/>
                <a:gd name="T3" fmla="*/ 0 h 34"/>
                <a:gd name="T4" fmla="*/ 7 w 48"/>
                <a:gd name="T5" fmla="*/ 0 h 34"/>
                <a:gd name="T6" fmla="*/ 0 w 48"/>
                <a:gd name="T7" fmla="*/ 7 h 34"/>
                <a:gd name="T8" fmla="*/ 0 w 48"/>
                <a:gd name="T9" fmla="*/ 26 h 34"/>
                <a:gd name="T10" fmla="*/ 7 w 48"/>
                <a:gd name="T11" fmla="*/ 34 h 34"/>
                <a:gd name="T12" fmla="*/ 41 w 48"/>
                <a:gd name="T13" fmla="*/ 34 h 34"/>
                <a:gd name="T14" fmla="*/ 48 w 48"/>
                <a:gd name="T15" fmla="*/ 26 h 34"/>
                <a:gd name="T16" fmla="*/ 48 w 48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4">
                  <a:moveTo>
                    <a:pt x="48" y="7"/>
                  </a:moveTo>
                  <a:cubicBezTo>
                    <a:pt x="48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8" y="30"/>
                    <a:pt x="48" y="26"/>
                  </a:cubicBezTo>
                  <a:lnTo>
                    <a:pt x="4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81" name="Freeform 1021"/>
            <p:cNvSpPr/>
            <p:nvPr/>
          </p:nvSpPr>
          <p:spPr bwMode="auto">
            <a:xfrm>
              <a:off x="8229600" y="10995026"/>
              <a:ext cx="184150" cy="127000"/>
            </a:xfrm>
            <a:custGeom>
              <a:avLst/>
              <a:gdLst>
                <a:gd name="T0" fmla="*/ 49 w 49"/>
                <a:gd name="T1" fmla="*/ 7 h 34"/>
                <a:gd name="T2" fmla="*/ 41 w 49"/>
                <a:gd name="T3" fmla="*/ 0 h 34"/>
                <a:gd name="T4" fmla="*/ 7 w 49"/>
                <a:gd name="T5" fmla="*/ 0 h 34"/>
                <a:gd name="T6" fmla="*/ 0 w 49"/>
                <a:gd name="T7" fmla="*/ 7 h 34"/>
                <a:gd name="T8" fmla="*/ 0 w 49"/>
                <a:gd name="T9" fmla="*/ 26 h 34"/>
                <a:gd name="T10" fmla="*/ 7 w 49"/>
                <a:gd name="T11" fmla="*/ 34 h 34"/>
                <a:gd name="T12" fmla="*/ 41 w 49"/>
                <a:gd name="T13" fmla="*/ 34 h 34"/>
                <a:gd name="T14" fmla="*/ 49 w 49"/>
                <a:gd name="T15" fmla="*/ 26 h 34"/>
                <a:gd name="T16" fmla="*/ 49 w 4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4">
                  <a:moveTo>
                    <a:pt x="49" y="7"/>
                  </a:moveTo>
                  <a:cubicBezTo>
                    <a:pt x="49" y="3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4"/>
                    <a:pt x="7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5" y="34"/>
                    <a:pt x="49" y="30"/>
                    <a:pt x="49" y="26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  <p:sp>
          <p:nvSpPr>
            <p:cNvPr id="82" name="Freeform 1022"/>
            <p:cNvSpPr/>
            <p:nvPr/>
          </p:nvSpPr>
          <p:spPr bwMode="auto">
            <a:xfrm>
              <a:off x="7835901" y="10821988"/>
              <a:ext cx="498475" cy="150813"/>
            </a:xfrm>
            <a:custGeom>
              <a:avLst/>
              <a:gdLst>
                <a:gd name="T0" fmla="*/ 123 w 133"/>
                <a:gd name="T1" fmla="*/ 17 h 40"/>
                <a:gd name="T2" fmla="*/ 72 w 133"/>
                <a:gd name="T3" fmla="*/ 17 h 40"/>
                <a:gd name="T4" fmla="*/ 72 w 133"/>
                <a:gd name="T5" fmla="*/ 0 h 40"/>
                <a:gd name="T6" fmla="*/ 65 w 133"/>
                <a:gd name="T7" fmla="*/ 0 h 40"/>
                <a:gd name="T8" fmla="*/ 65 w 133"/>
                <a:gd name="T9" fmla="*/ 17 h 40"/>
                <a:gd name="T10" fmla="*/ 10 w 133"/>
                <a:gd name="T11" fmla="*/ 17 h 40"/>
                <a:gd name="T12" fmla="*/ 0 w 133"/>
                <a:gd name="T13" fmla="*/ 26 h 40"/>
                <a:gd name="T14" fmla="*/ 0 w 133"/>
                <a:gd name="T15" fmla="*/ 40 h 40"/>
                <a:gd name="T16" fmla="*/ 5 w 133"/>
                <a:gd name="T17" fmla="*/ 40 h 40"/>
                <a:gd name="T18" fmla="*/ 5 w 133"/>
                <a:gd name="T19" fmla="*/ 26 h 40"/>
                <a:gd name="T20" fmla="*/ 10 w 133"/>
                <a:gd name="T21" fmla="*/ 22 h 40"/>
                <a:gd name="T22" fmla="*/ 65 w 133"/>
                <a:gd name="T23" fmla="*/ 22 h 40"/>
                <a:gd name="T24" fmla="*/ 65 w 133"/>
                <a:gd name="T25" fmla="*/ 40 h 40"/>
                <a:gd name="T26" fmla="*/ 72 w 133"/>
                <a:gd name="T27" fmla="*/ 40 h 40"/>
                <a:gd name="T28" fmla="*/ 72 w 133"/>
                <a:gd name="T29" fmla="*/ 22 h 40"/>
                <a:gd name="T30" fmla="*/ 123 w 133"/>
                <a:gd name="T31" fmla="*/ 22 h 40"/>
                <a:gd name="T32" fmla="*/ 128 w 133"/>
                <a:gd name="T33" fmla="*/ 26 h 40"/>
                <a:gd name="T34" fmla="*/ 128 w 133"/>
                <a:gd name="T35" fmla="*/ 40 h 40"/>
                <a:gd name="T36" fmla="*/ 133 w 133"/>
                <a:gd name="T37" fmla="*/ 40 h 40"/>
                <a:gd name="T38" fmla="*/ 133 w 133"/>
                <a:gd name="T39" fmla="*/ 26 h 40"/>
                <a:gd name="T40" fmla="*/ 123 w 133"/>
                <a:gd name="T4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40">
                  <a:moveTo>
                    <a:pt x="123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4" y="17"/>
                    <a:pt x="0" y="21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7" y="22"/>
                    <a:pt x="10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25" y="22"/>
                    <a:pt x="128" y="24"/>
                    <a:pt x="128" y="26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1"/>
                    <a:pt x="128" y="17"/>
                    <a:pt x="1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solidFill>
                  <a:schemeClr val="tx2"/>
                </a:solidFill>
              </a:endParaRPr>
            </a:p>
          </p:txBody>
        </p:sp>
      </p:grpSp>
      <p:sp>
        <p:nvSpPr>
          <p:cNvPr id="83" name="Freeform 898"/>
          <p:cNvSpPr>
            <a:spLocks noEditPoints="1"/>
          </p:cNvSpPr>
          <p:nvPr/>
        </p:nvSpPr>
        <p:spPr bwMode="auto">
          <a:xfrm>
            <a:off x="1143845" y="3364520"/>
            <a:ext cx="590550" cy="406004"/>
          </a:xfrm>
          <a:custGeom>
            <a:avLst/>
            <a:gdLst>
              <a:gd name="T0" fmla="*/ 107 w 210"/>
              <a:gd name="T1" fmla="*/ 101 h 144"/>
              <a:gd name="T2" fmla="*/ 94 w 210"/>
              <a:gd name="T3" fmla="*/ 89 h 144"/>
              <a:gd name="T4" fmla="*/ 94 w 210"/>
              <a:gd name="T5" fmla="*/ 80 h 144"/>
              <a:gd name="T6" fmla="*/ 100 w 210"/>
              <a:gd name="T7" fmla="*/ 67 h 144"/>
              <a:gd name="T8" fmla="*/ 102 w 210"/>
              <a:gd name="T9" fmla="*/ 50 h 144"/>
              <a:gd name="T10" fmla="*/ 101 w 210"/>
              <a:gd name="T11" fmla="*/ 32 h 144"/>
              <a:gd name="T12" fmla="*/ 96 w 210"/>
              <a:gd name="T13" fmla="*/ 11 h 144"/>
              <a:gd name="T14" fmla="*/ 88 w 210"/>
              <a:gd name="T15" fmla="*/ 7 h 144"/>
              <a:gd name="T16" fmla="*/ 46 w 210"/>
              <a:gd name="T17" fmla="*/ 45 h 144"/>
              <a:gd name="T18" fmla="*/ 48 w 210"/>
              <a:gd name="T19" fmla="*/ 69 h 144"/>
              <a:gd name="T20" fmla="*/ 53 w 210"/>
              <a:gd name="T21" fmla="*/ 81 h 144"/>
              <a:gd name="T22" fmla="*/ 54 w 210"/>
              <a:gd name="T23" fmla="*/ 89 h 144"/>
              <a:gd name="T24" fmla="*/ 41 w 210"/>
              <a:gd name="T25" fmla="*/ 101 h 144"/>
              <a:gd name="T26" fmla="*/ 1 w 210"/>
              <a:gd name="T27" fmla="*/ 122 h 144"/>
              <a:gd name="T28" fmla="*/ 147 w 210"/>
              <a:gd name="T29" fmla="*/ 144 h 144"/>
              <a:gd name="T30" fmla="*/ 130 w 210"/>
              <a:gd name="T31" fmla="*/ 111 h 144"/>
              <a:gd name="T32" fmla="*/ 155 w 210"/>
              <a:gd name="T33" fmla="*/ 103 h 144"/>
              <a:gd name="T34" fmla="*/ 146 w 210"/>
              <a:gd name="T35" fmla="*/ 95 h 144"/>
              <a:gd name="T36" fmla="*/ 146 w 210"/>
              <a:gd name="T37" fmla="*/ 88 h 144"/>
              <a:gd name="T38" fmla="*/ 150 w 210"/>
              <a:gd name="T39" fmla="*/ 79 h 144"/>
              <a:gd name="T40" fmla="*/ 152 w 210"/>
              <a:gd name="T41" fmla="*/ 67 h 144"/>
              <a:gd name="T42" fmla="*/ 151 w 210"/>
              <a:gd name="T43" fmla="*/ 54 h 144"/>
              <a:gd name="T44" fmla="*/ 147 w 210"/>
              <a:gd name="T45" fmla="*/ 39 h 144"/>
              <a:gd name="T46" fmla="*/ 142 w 210"/>
              <a:gd name="T47" fmla="*/ 36 h 144"/>
              <a:gd name="T48" fmla="*/ 111 w 210"/>
              <a:gd name="T49" fmla="*/ 63 h 144"/>
              <a:gd name="T50" fmla="*/ 113 w 210"/>
              <a:gd name="T51" fmla="*/ 80 h 144"/>
              <a:gd name="T52" fmla="*/ 116 w 210"/>
              <a:gd name="T53" fmla="*/ 89 h 144"/>
              <a:gd name="T54" fmla="*/ 117 w 210"/>
              <a:gd name="T55" fmla="*/ 95 h 144"/>
              <a:gd name="T56" fmla="*/ 122 w 210"/>
              <a:gd name="T57" fmla="*/ 104 h 144"/>
              <a:gd name="T58" fmla="*/ 136 w 210"/>
              <a:gd name="T59" fmla="*/ 109 h 144"/>
              <a:gd name="T60" fmla="*/ 151 w 210"/>
              <a:gd name="T61" fmla="*/ 121 h 144"/>
              <a:gd name="T62" fmla="*/ 151 w 210"/>
              <a:gd name="T63" fmla="*/ 130 h 144"/>
              <a:gd name="T64" fmla="*/ 184 w 210"/>
              <a:gd name="T65" fmla="*/ 134 h 144"/>
              <a:gd name="T66" fmla="*/ 171 w 210"/>
              <a:gd name="T67" fmla="*/ 110 h 144"/>
              <a:gd name="T68" fmla="*/ 201 w 210"/>
              <a:gd name="T69" fmla="*/ 108 h 144"/>
              <a:gd name="T70" fmla="*/ 186 w 210"/>
              <a:gd name="T71" fmla="*/ 102 h 144"/>
              <a:gd name="T72" fmla="*/ 181 w 210"/>
              <a:gd name="T73" fmla="*/ 97 h 144"/>
              <a:gd name="T74" fmla="*/ 184 w 210"/>
              <a:gd name="T75" fmla="*/ 88 h 144"/>
              <a:gd name="T76" fmla="*/ 187 w 210"/>
              <a:gd name="T77" fmla="*/ 83 h 144"/>
              <a:gd name="T78" fmla="*/ 186 w 210"/>
              <a:gd name="T79" fmla="*/ 76 h 144"/>
              <a:gd name="T80" fmla="*/ 186 w 210"/>
              <a:gd name="T81" fmla="*/ 61 h 144"/>
              <a:gd name="T82" fmla="*/ 182 w 210"/>
              <a:gd name="T83" fmla="*/ 58 h 144"/>
              <a:gd name="T84" fmla="*/ 165 w 210"/>
              <a:gd name="T85" fmla="*/ 57 h 144"/>
              <a:gd name="T86" fmla="*/ 158 w 210"/>
              <a:gd name="T87" fmla="*/ 79 h 144"/>
              <a:gd name="T88" fmla="*/ 162 w 210"/>
              <a:gd name="T89" fmla="*/ 87 h 144"/>
              <a:gd name="T90" fmla="*/ 165 w 210"/>
              <a:gd name="T91" fmla="*/ 97 h 144"/>
              <a:gd name="T92" fmla="*/ 161 w 210"/>
              <a:gd name="T93" fmla="*/ 102 h 144"/>
              <a:gd name="T94" fmla="*/ 173 w 210"/>
              <a:gd name="T95" fmla="*/ 107 h 144"/>
              <a:gd name="T96" fmla="*/ 187 w 210"/>
              <a:gd name="T97" fmla="*/ 117 h 144"/>
              <a:gd name="T98" fmla="*/ 187 w 210"/>
              <a:gd name="T99" fmla="*/ 118 h 144"/>
              <a:gd name="T100" fmla="*/ 187 w 210"/>
              <a:gd name="T101" fmla="*/ 125 h 144"/>
              <a:gd name="T102" fmla="*/ 210 w 210"/>
              <a:gd name="T103" fmla="*/ 11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0" h="144">
                <a:moveTo>
                  <a:pt x="130" y="111"/>
                </a:moveTo>
                <a:cubicBezTo>
                  <a:pt x="122" y="108"/>
                  <a:pt x="114" y="104"/>
                  <a:pt x="107" y="101"/>
                </a:cubicBezTo>
                <a:cubicBezTo>
                  <a:pt x="105" y="100"/>
                  <a:pt x="102" y="100"/>
                  <a:pt x="100" y="99"/>
                </a:cubicBezTo>
                <a:cubicBezTo>
                  <a:pt x="98" y="98"/>
                  <a:pt x="95" y="92"/>
                  <a:pt x="94" y="89"/>
                </a:cubicBezTo>
                <a:cubicBezTo>
                  <a:pt x="93" y="89"/>
                  <a:pt x="91" y="89"/>
                  <a:pt x="90" y="88"/>
                </a:cubicBezTo>
                <a:cubicBezTo>
                  <a:pt x="90" y="84"/>
                  <a:pt x="93" y="84"/>
                  <a:pt x="94" y="80"/>
                </a:cubicBezTo>
                <a:cubicBezTo>
                  <a:pt x="95" y="77"/>
                  <a:pt x="94" y="73"/>
                  <a:pt x="96" y="71"/>
                </a:cubicBezTo>
                <a:cubicBezTo>
                  <a:pt x="97" y="69"/>
                  <a:pt x="99" y="69"/>
                  <a:pt x="100" y="67"/>
                </a:cubicBezTo>
                <a:cubicBezTo>
                  <a:pt x="101" y="66"/>
                  <a:pt x="102" y="63"/>
                  <a:pt x="102" y="61"/>
                </a:cubicBezTo>
                <a:cubicBezTo>
                  <a:pt x="103" y="58"/>
                  <a:pt x="103" y="53"/>
                  <a:pt x="102" y="50"/>
                </a:cubicBezTo>
                <a:cubicBezTo>
                  <a:pt x="101" y="48"/>
                  <a:pt x="100" y="48"/>
                  <a:pt x="100" y="46"/>
                </a:cubicBezTo>
                <a:cubicBezTo>
                  <a:pt x="100" y="43"/>
                  <a:pt x="101" y="34"/>
                  <a:pt x="101" y="32"/>
                </a:cubicBezTo>
                <a:cubicBezTo>
                  <a:pt x="101" y="26"/>
                  <a:pt x="101" y="22"/>
                  <a:pt x="100" y="17"/>
                </a:cubicBezTo>
                <a:cubicBezTo>
                  <a:pt x="100" y="17"/>
                  <a:pt x="98" y="12"/>
                  <a:pt x="96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88" y="7"/>
                  <a:pt x="88" y="7"/>
                  <a:pt x="88" y="7"/>
                </a:cubicBezTo>
                <a:cubicBezTo>
                  <a:pt x="77" y="0"/>
                  <a:pt x="64" y="5"/>
                  <a:pt x="57" y="8"/>
                </a:cubicBezTo>
                <a:cubicBezTo>
                  <a:pt x="48" y="11"/>
                  <a:pt x="41" y="25"/>
                  <a:pt x="46" y="45"/>
                </a:cubicBezTo>
                <a:cubicBezTo>
                  <a:pt x="46" y="49"/>
                  <a:pt x="44" y="50"/>
                  <a:pt x="44" y="52"/>
                </a:cubicBezTo>
                <a:cubicBezTo>
                  <a:pt x="44" y="56"/>
                  <a:pt x="44" y="66"/>
                  <a:pt x="48" y="69"/>
                </a:cubicBezTo>
                <a:cubicBezTo>
                  <a:pt x="49" y="69"/>
                  <a:pt x="51" y="70"/>
                  <a:pt x="51" y="69"/>
                </a:cubicBezTo>
                <a:cubicBezTo>
                  <a:pt x="52" y="73"/>
                  <a:pt x="52" y="77"/>
                  <a:pt x="53" y="81"/>
                </a:cubicBezTo>
                <a:cubicBezTo>
                  <a:pt x="54" y="84"/>
                  <a:pt x="56" y="84"/>
                  <a:pt x="57" y="88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92"/>
                  <a:pt x="50" y="98"/>
                  <a:pt x="47" y="99"/>
                </a:cubicBezTo>
                <a:cubicBezTo>
                  <a:pt x="45" y="100"/>
                  <a:pt x="43" y="100"/>
                  <a:pt x="41" y="101"/>
                </a:cubicBezTo>
                <a:cubicBezTo>
                  <a:pt x="34" y="104"/>
                  <a:pt x="25" y="108"/>
                  <a:pt x="18" y="111"/>
                </a:cubicBezTo>
                <a:cubicBezTo>
                  <a:pt x="11" y="114"/>
                  <a:pt x="3" y="115"/>
                  <a:pt x="1" y="122"/>
                </a:cubicBezTo>
                <a:cubicBezTo>
                  <a:pt x="1" y="127"/>
                  <a:pt x="0" y="138"/>
                  <a:pt x="0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7" y="138"/>
                  <a:pt x="147" y="127"/>
                  <a:pt x="147" y="122"/>
                </a:cubicBezTo>
                <a:cubicBezTo>
                  <a:pt x="145" y="115"/>
                  <a:pt x="137" y="114"/>
                  <a:pt x="130" y="111"/>
                </a:cubicBezTo>
                <a:close/>
                <a:moveTo>
                  <a:pt x="171" y="110"/>
                </a:moveTo>
                <a:cubicBezTo>
                  <a:pt x="166" y="108"/>
                  <a:pt x="160" y="105"/>
                  <a:pt x="155" y="103"/>
                </a:cubicBezTo>
                <a:cubicBezTo>
                  <a:pt x="153" y="103"/>
                  <a:pt x="152" y="102"/>
                  <a:pt x="150" y="102"/>
                </a:cubicBezTo>
                <a:cubicBezTo>
                  <a:pt x="149" y="101"/>
                  <a:pt x="147" y="97"/>
                  <a:pt x="146" y="95"/>
                </a:cubicBezTo>
                <a:cubicBezTo>
                  <a:pt x="145" y="94"/>
                  <a:pt x="144" y="94"/>
                  <a:pt x="143" y="94"/>
                </a:cubicBezTo>
                <a:cubicBezTo>
                  <a:pt x="143" y="91"/>
                  <a:pt x="145" y="91"/>
                  <a:pt x="146" y="88"/>
                </a:cubicBezTo>
                <a:cubicBezTo>
                  <a:pt x="147" y="86"/>
                  <a:pt x="146" y="84"/>
                  <a:pt x="147" y="82"/>
                </a:cubicBezTo>
                <a:cubicBezTo>
                  <a:pt x="148" y="80"/>
                  <a:pt x="150" y="80"/>
                  <a:pt x="150" y="79"/>
                </a:cubicBezTo>
                <a:cubicBezTo>
                  <a:pt x="151" y="78"/>
                  <a:pt x="152" y="76"/>
                  <a:pt x="152" y="75"/>
                </a:cubicBezTo>
                <a:cubicBezTo>
                  <a:pt x="152" y="72"/>
                  <a:pt x="153" y="69"/>
                  <a:pt x="152" y="67"/>
                </a:cubicBezTo>
                <a:cubicBezTo>
                  <a:pt x="151" y="65"/>
                  <a:pt x="150" y="65"/>
                  <a:pt x="150" y="64"/>
                </a:cubicBezTo>
                <a:cubicBezTo>
                  <a:pt x="150" y="62"/>
                  <a:pt x="151" y="55"/>
                  <a:pt x="151" y="54"/>
                </a:cubicBezTo>
                <a:cubicBezTo>
                  <a:pt x="151" y="50"/>
                  <a:pt x="151" y="47"/>
                  <a:pt x="150" y="43"/>
                </a:cubicBezTo>
                <a:cubicBezTo>
                  <a:pt x="150" y="43"/>
                  <a:pt x="149" y="40"/>
                  <a:pt x="147" y="39"/>
                </a:cubicBezTo>
                <a:cubicBezTo>
                  <a:pt x="144" y="38"/>
                  <a:pt x="144" y="38"/>
                  <a:pt x="144" y="38"/>
                </a:cubicBezTo>
                <a:cubicBezTo>
                  <a:pt x="142" y="36"/>
                  <a:pt x="142" y="36"/>
                  <a:pt x="142" y="36"/>
                </a:cubicBezTo>
                <a:cubicBezTo>
                  <a:pt x="133" y="31"/>
                  <a:pt x="124" y="35"/>
                  <a:pt x="120" y="37"/>
                </a:cubicBezTo>
                <a:cubicBezTo>
                  <a:pt x="113" y="39"/>
                  <a:pt x="108" y="49"/>
                  <a:pt x="111" y="63"/>
                </a:cubicBezTo>
                <a:cubicBezTo>
                  <a:pt x="112" y="66"/>
                  <a:pt x="110" y="67"/>
                  <a:pt x="110" y="68"/>
                </a:cubicBezTo>
                <a:cubicBezTo>
                  <a:pt x="110" y="71"/>
                  <a:pt x="111" y="78"/>
                  <a:pt x="113" y="80"/>
                </a:cubicBezTo>
                <a:cubicBezTo>
                  <a:pt x="114" y="80"/>
                  <a:pt x="116" y="81"/>
                  <a:pt x="116" y="81"/>
                </a:cubicBezTo>
                <a:cubicBezTo>
                  <a:pt x="116" y="84"/>
                  <a:pt x="116" y="86"/>
                  <a:pt x="116" y="89"/>
                </a:cubicBezTo>
                <a:cubicBezTo>
                  <a:pt x="117" y="91"/>
                  <a:pt x="119" y="91"/>
                  <a:pt x="119" y="94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6"/>
                  <a:pt x="115" y="99"/>
                  <a:pt x="114" y="100"/>
                </a:cubicBezTo>
                <a:cubicBezTo>
                  <a:pt x="117" y="101"/>
                  <a:pt x="119" y="103"/>
                  <a:pt x="122" y="104"/>
                </a:cubicBezTo>
                <a:cubicBezTo>
                  <a:pt x="125" y="105"/>
                  <a:pt x="128" y="106"/>
                  <a:pt x="131" y="108"/>
                </a:cubicBezTo>
                <a:cubicBezTo>
                  <a:pt x="133" y="108"/>
                  <a:pt x="134" y="109"/>
                  <a:pt x="136" y="109"/>
                </a:cubicBezTo>
                <a:cubicBezTo>
                  <a:pt x="141" y="111"/>
                  <a:pt x="148" y="114"/>
                  <a:pt x="150" y="121"/>
                </a:cubicBezTo>
                <a:cubicBezTo>
                  <a:pt x="151" y="121"/>
                  <a:pt x="151" y="121"/>
                  <a:pt x="151" y="121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4"/>
                  <a:pt x="151" y="127"/>
                  <a:pt x="151" y="130"/>
                </a:cubicBezTo>
                <a:cubicBezTo>
                  <a:pt x="151" y="131"/>
                  <a:pt x="151" y="133"/>
                  <a:pt x="151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30"/>
                  <a:pt x="184" y="121"/>
                  <a:pt x="184" y="118"/>
                </a:cubicBezTo>
                <a:cubicBezTo>
                  <a:pt x="182" y="113"/>
                  <a:pt x="176" y="112"/>
                  <a:pt x="171" y="110"/>
                </a:cubicBezTo>
                <a:close/>
                <a:moveTo>
                  <a:pt x="210" y="113"/>
                </a:moveTo>
                <a:cubicBezTo>
                  <a:pt x="208" y="110"/>
                  <a:pt x="204" y="109"/>
                  <a:pt x="201" y="108"/>
                </a:cubicBezTo>
                <a:cubicBezTo>
                  <a:pt x="197" y="106"/>
                  <a:pt x="193" y="105"/>
                  <a:pt x="190" y="103"/>
                </a:cubicBezTo>
                <a:cubicBezTo>
                  <a:pt x="188" y="103"/>
                  <a:pt x="187" y="103"/>
                  <a:pt x="186" y="102"/>
                </a:cubicBezTo>
                <a:cubicBezTo>
                  <a:pt x="185" y="101"/>
                  <a:pt x="184" y="99"/>
                  <a:pt x="183" y="97"/>
                </a:cubicBezTo>
                <a:cubicBezTo>
                  <a:pt x="183" y="97"/>
                  <a:pt x="182" y="97"/>
                  <a:pt x="181" y="97"/>
                </a:cubicBezTo>
                <a:cubicBezTo>
                  <a:pt x="181" y="95"/>
                  <a:pt x="183" y="95"/>
                  <a:pt x="183" y="93"/>
                </a:cubicBezTo>
                <a:cubicBezTo>
                  <a:pt x="184" y="91"/>
                  <a:pt x="183" y="89"/>
                  <a:pt x="184" y="88"/>
                </a:cubicBezTo>
                <a:cubicBezTo>
                  <a:pt x="185" y="87"/>
                  <a:pt x="186" y="87"/>
                  <a:pt x="186" y="86"/>
                </a:cubicBezTo>
                <a:cubicBezTo>
                  <a:pt x="187" y="86"/>
                  <a:pt x="187" y="84"/>
                  <a:pt x="187" y="83"/>
                </a:cubicBezTo>
                <a:cubicBezTo>
                  <a:pt x="188" y="82"/>
                  <a:pt x="188" y="79"/>
                  <a:pt x="187" y="78"/>
                </a:cubicBezTo>
                <a:cubicBezTo>
                  <a:pt x="187" y="77"/>
                  <a:pt x="186" y="77"/>
                  <a:pt x="186" y="76"/>
                </a:cubicBezTo>
                <a:cubicBezTo>
                  <a:pt x="186" y="74"/>
                  <a:pt x="187" y="70"/>
                  <a:pt x="187" y="69"/>
                </a:cubicBezTo>
                <a:cubicBezTo>
                  <a:pt x="187" y="66"/>
                  <a:pt x="187" y="64"/>
                  <a:pt x="186" y="61"/>
                </a:cubicBezTo>
                <a:cubicBezTo>
                  <a:pt x="186" y="61"/>
                  <a:pt x="185" y="59"/>
                  <a:pt x="184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0" y="57"/>
                  <a:pt x="180" y="57"/>
                  <a:pt x="180" y="57"/>
                </a:cubicBezTo>
                <a:cubicBezTo>
                  <a:pt x="175" y="53"/>
                  <a:pt x="168" y="55"/>
                  <a:pt x="165" y="57"/>
                </a:cubicBezTo>
                <a:cubicBezTo>
                  <a:pt x="160" y="58"/>
                  <a:pt x="157" y="65"/>
                  <a:pt x="159" y="75"/>
                </a:cubicBezTo>
                <a:cubicBezTo>
                  <a:pt x="160" y="77"/>
                  <a:pt x="158" y="78"/>
                  <a:pt x="158" y="79"/>
                </a:cubicBezTo>
                <a:cubicBezTo>
                  <a:pt x="158" y="81"/>
                  <a:pt x="159" y="86"/>
                  <a:pt x="160" y="87"/>
                </a:cubicBezTo>
                <a:cubicBezTo>
                  <a:pt x="161" y="87"/>
                  <a:pt x="162" y="87"/>
                  <a:pt x="162" y="87"/>
                </a:cubicBezTo>
                <a:cubicBezTo>
                  <a:pt x="162" y="89"/>
                  <a:pt x="162" y="91"/>
                  <a:pt x="163" y="93"/>
                </a:cubicBezTo>
                <a:cubicBezTo>
                  <a:pt x="163" y="95"/>
                  <a:pt x="164" y="95"/>
                  <a:pt x="165" y="97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3" y="98"/>
                  <a:pt x="162" y="101"/>
                  <a:pt x="161" y="102"/>
                </a:cubicBezTo>
                <a:cubicBezTo>
                  <a:pt x="162" y="103"/>
                  <a:pt x="164" y="103"/>
                  <a:pt x="166" y="104"/>
                </a:cubicBezTo>
                <a:cubicBezTo>
                  <a:pt x="168" y="105"/>
                  <a:pt x="171" y="106"/>
                  <a:pt x="173" y="107"/>
                </a:cubicBezTo>
                <a:cubicBezTo>
                  <a:pt x="174" y="107"/>
                  <a:pt x="175" y="108"/>
                  <a:pt x="176" y="108"/>
                </a:cubicBezTo>
                <a:cubicBezTo>
                  <a:pt x="180" y="110"/>
                  <a:pt x="185" y="111"/>
                  <a:pt x="187" y="117"/>
                </a:cubicBezTo>
                <a:cubicBezTo>
                  <a:pt x="187" y="117"/>
                  <a:pt x="187" y="117"/>
                  <a:pt x="187" y="117"/>
                </a:cubicBezTo>
                <a:cubicBezTo>
                  <a:pt x="187" y="118"/>
                  <a:pt x="187" y="118"/>
                  <a:pt x="187" y="118"/>
                </a:cubicBezTo>
                <a:cubicBezTo>
                  <a:pt x="187" y="119"/>
                  <a:pt x="187" y="121"/>
                  <a:pt x="187" y="124"/>
                </a:cubicBezTo>
                <a:cubicBezTo>
                  <a:pt x="187" y="124"/>
                  <a:pt x="187" y="124"/>
                  <a:pt x="187" y="125"/>
                </a:cubicBezTo>
                <a:cubicBezTo>
                  <a:pt x="210" y="125"/>
                  <a:pt x="210" y="125"/>
                  <a:pt x="210" y="125"/>
                </a:cubicBezTo>
                <a:cubicBezTo>
                  <a:pt x="210" y="121"/>
                  <a:pt x="210" y="116"/>
                  <a:pt x="210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tx2"/>
              </a:solidFill>
            </a:endParaRPr>
          </a:p>
        </p:txBody>
      </p:sp>
      <p:sp>
        <p:nvSpPr>
          <p:cNvPr id="84" name="Freeform 1512"/>
          <p:cNvSpPr>
            <a:spLocks noEditPoints="1"/>
          </p:cNvSpPr>
          <p:nvPr/>
        </p:nvSpPr>
        <p:spPr bwMode="auto">
          <a:xfrm>
            <a:off x="5061636" y="3338525"/>
            <a:ext cx="506016" cy="540544"/>
          </a:xfrm>
          <a:custGeom>
            <a:avLst/>
            <a:gdLst>
              <a:gd name="T0" fmla="*/ 180 w 180"/>
              <a:gd name="T1" fmla="*/ 67 h 192"/>
              <a:gd name="T2" fmla="*/ 179 w 180"/>
              <a:gd name="T3" fmla="*/ 64 h 192"/>
              <a:gd name="T4" fmla="*/ 178 w 180"/>
              <a:gd name="T5" fmla="*/ 63 h 192"/>
              <a:gd name="T6" fmla="*/ 91 w 180"/>
              <a:gd name="T7" fmla="*/ 1 h 192"/>
              <a:gd name="T8" fmla="*/ 89 w 180"/>
              <a:gd name="T9" fmla="*/ 1 h 192"/>
              <a:gd name="T10" fmla="*/ 40 w 180"/>
              <a:gd name="T11" fmla="*/ 0 h 192"/>
              <a:gd name="T12" fmla="*/ 37 w 180"/>
              <a:gd name="T13" fmla="*/ 2 h 192"/>
              <a:gd name="T14" fmla="*/ 38 w 180"/>
              <a:gd name="T15" fmla="*/ 6 h 192"/>
              <a:gd name="T16" fmla="*/ 60 w 180"/>
              <a:gd name="T17" fmla="*/ 22 h 192"/>
              <a:gd name="T18" fmla="*/ 50 w 180"/>
              <a:gd name="T19" fmla="*/ 30 h 192"/>
              <a:gd name="T20" fmla="*/ 49 w 180"/>
              <a:gd name="T21" fmla="*/ 30 h 192"/>
              <a:gd name="T22" fmla="*/ 1 w 180"/>
              <a:gd name="T23" fmla="*/ 64 h 192"/>
              <a:gd name="T24" fmla="*/ 0 w 180"/>
              <a:gd name="T25" fmla="*/ 67 h 192"/>
              <a:gd name="T26" fmla="*/ 0 w 180"/>
              <a:gd name="T27" fmla="*/ 67 h 192"/>
              <a:gd name="T28" fmla="*/ 0 w 180"/>
              <a:gd name="T29" fmla="*/ 67 h 192"/>
              <a:gd name="T30" fmla="*/ 0 w 180"/>
              <a:gd name="T31" fmla="*/ 127 h 192"/>
              <a:gd name="T32" fmla="*/ 1 w 180"/>
              <a:gd name="T33" fmla="*/ 130 h 192"/>
              <a:gd name="T34" fmla="*/ 88 w 180"/>
              <a:gd name="T35" fmla="*/ 192 h 192"/>
              <a:gd name="T36" fmla="*/ 88 w 180"/>
              <a:gd name="T37" fmla="*/ 192 h 192"/>
              <a:gd name="T38" fmla="*/ 88 w 180"/>
              <a:gd name="T39" fmla="*/ 192 h 192"/>
              <a:gd name="T40" fmla="*/ 90 w 180"/>
              <a:gd name="T41" fmla="*/ 192 h 192"/>
              <a:gd name="T42" fmla="*/ 92 w 180"/>
              <a:gd name="T43" fmla="*/ 192 h 192"/>
              <a:gd name="T44" fmla="*/ 179 w 180"/>
              <a:gd name="T45" fmla="*/ 130 h 192"/>
              <a:gd name="T46" fmla="*/ 180 w 180"/>
              <a:gd name="T47" fmla="*/ 127 h 192"/>
              <a:gd name="T48" fmla="*/ 180 w 180"/>
              <a:gd name="T49" fmla="*/ 67 h 192"/>
              <a:gd name="T50" fmla="*/ 180 w 180"/>
              <a:gd name="T51" fmla="*/ 67 h 192"/>
              <a:gd name="T52" fmla="*/ 51 w 180"/>
              <a:gd name="T53" fmla="*/ 7 h 192"/>
              <a:gd name="T54" fmla="*/ 88 w 180"/>
              <a:gd name="T55" fmla="*/ 8 h 192"/>
              <a:gd name="T56" fmla="*/ 165 w 180"/>
              <a:gd name="T57" fmla="*/ 62 h 192"/>
              <a:gd name="T58" fmla="*/ 128 w 180"/>
              <a:gd name="T59" fmla="*/ 61 h 192"/>
              <a:gd name="T60" fmla="*/ 51 w 180"/>
              <a:gd name="T61" fmla="*/ 7 h 192"/>
              <a:gd name="T62" fmla="*/ 86 w 180"/>
              <a:gd name="T63" fmla="*/ 182 h 192"/>
              <a:gd name="T64" fmla="*/ 7 w 180"/>
              <a:gd name="T65" fmla="*/ 126 h 192"/>
              <a:gd name="T66" fmla="*/ 7 w 180"/>
              <a:gd name="T67" fmla="*/ 74 h 192"/>
              <a:gd name="T68" fmla="*/ 86 w 180"/>
              <a:gd name="T69" fmla="*/ 131 h 192"/>
              <a:gd name="T70" fmla="*/ 86 w 180"/>
              <a:gd name="T71" fmla="*/ 182 h 192"/>
              <a:gd name="T72" fmla="*/ 90 w 180"/>
              <a:gd name="T73" fmla="*/ 124 h 192"/>
              <a:gd name="T74" fmla="*/ 9 w 180"/>
              <a:gd name="T75" fmla="*/ 67 h 192"/>
              <a:gd name="T76" fmla="*/ 48 w 180"/>
              <a:gd name="T77" fmla="*/ 39 h 192"/>
              <a:gd name="T78" fmla="*/ 129 w 180"/>
              <a:gd name="T79" fmla="*/ 96 h 192"/>
              <a:gd name="T80" fmla="*/ 90 w 180"/>
              <a:gd name="T81" fmla="*/ 124 h 192"/>
              <a:gd name="T82" fmla="*/ 173 w 180"/>
              <a:gd name="T83" fmla="*/ 126 h 192"/>
              <a:gd name="T84" fmla="*/ 94 w 180"/>
              <a:gd name="T85" fmla="*/ 182 h 192"/>
              <a:gd name="T86" fmla="*/ 94 w 180"/>
              <a:gd name="T87" fmla="*/ 131 h 192"/>
              <a:gd name="T88" fmla="*/ 173 w 180"/>
              <a:gd name="T89" fmla="*/ 74 h 192"/>
              <a:gd name="T90" fmla="*/ 173 w 180"/>
              <a:gd name="T91" fmla="*/ 126 h 192"/>
              <a:gd name="T92" fmla="*/ 75 w 180"/>
              <a:gd name="T93" fmla="*/ 135 h 192"/>
              <a:gd name="T94" fmla="*/ 14 w 180"/>
              <a:gd name="T95" fmla="*/ 92 h 192"/>
              <a:gd name="T96" fmla="*/ 14 w 180"/>
              <a:gd name="T97" fmla="*/ 119 h 192"/>
              <a:gd name="T98" fmla="*/ 75 w 180"/>
              <a:gd name="T99" fmla="*/ 162 h 192"/>
              <a:gd name="T100" fmla="*/ 75 w 180"/>
              <a:gd name="T101" fmla="*/ 13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92">
                <a:moveTo>
                  <a:pt x="180" y="67"/>
                </a:moveTo>
                <a:cubicBezTo>
                  <a:pt x="180" y="66"/>
                  <a:pt x="180" y="65"/>
                  <a:pt x="179" y="64"/>
                </a:cubicBezTo>
                <a:cubicBezTo>
                  <a:pt x="179" y="64"/>
                  <a:pt x="179" y="63"/>
                  <a:pt x="178" y="63"/>
                </a:cubicBezTo>
                <a:cubicBezTo>
                  <a:pt x="91" y="1"/>
                  <a:pt x="91" y="1"/>
                  <a:pt x="91" y="1"/>
                </a:cubicBezTo>
                <a:cubicBezTo>
                  <a:pt x="91" y="1"/>
                  <a:pt x="90" y="1"/>
                  <a:pt x="89" y="1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7" y="1"/>
                  <a:pt x="37" y="2"/>
                </a:cubicBezTo>
                <a:cubicBezTo>
                  <a:pt x="36" y="3"/>
                  <a:pt x="37" y="5"/>
                  <a:pt x="38" y="6"/>
                </a:cubicBezTo>
                <a:cubicBezTo>
                  <a:pt x="60" y="22"/>
                  <a:pt x="60" y="22"/>
                  <a:pt x="60" y="22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5"/>
                  <a:pt x="0" y="66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27"/>
                  <a:pt x="0" y="127"/>
                  <a:pt x="0" y="127"/>
                </a:cubicBezTo>
                <a:cubicBezTo>
                  <a:pt x="1" y="130"/>
                  <a:pt x="1" y="130"/>
                  <a:pt x="1" y="130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8" y="192"/>
                  <a:pt x="88" y="192"/>
                  <a:pt x="88" y="192"/>
                </a:cubicBezTo>
                <a:cubicBezTo>
                  <a:pt x="89" y="192"/>
                  <a:pt x="90" y="192"/>
                  <a:pt x="90" y="192"/>
                </a:cubicBezTo>
                <a:cubicBezTo>
                  <a:pt x="91" y="192"/>
                  <a:pt x="92" y="192"/>
                  <a:pt x="92" y="19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0" y="130"/>
                  <a:pt x="180" y="129"/>
                  <a:pt x="180" y="127"/>
                </a:cubicBezTo>
                <a:cubicBezTo>
                  <a:pt x="180" y="67"/>
                  <a:pt x="180" y="67"/>
                  <a:pt x="180" y="67"/>
                </a:cubicBezTo>
                <a:cubicBezTo>
                  <a:pt x="180" y="67"/>
                  <a:pt x="180" y="67"/>
                  <a:pt x="180" y="67"/>
                </a:cubicBezTo>
                <a:close/>
                <a:moveTo>
                  <a:pt x="51" y="7"/>
                </a:moveTo>
                <a:cubicBezTo>
                  <a:pt x="88" y="8"/>
                  <a:pt x="88" y="8"/>
                  <a:pt x="88" y="8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28" y="61"/>
                  <a:pt x="128" y="61"/>
                  <a:pt x="128" y="61"/>
                </a:cubicBezTo>
                <a:lnTo>
                  <a:pt x="51" y="7"/>
                </a:lnTo>
                <a:close/>
                <a:moveTo>
                  <a:pt x="86" y="182"/>
                </a:moveTo>
                <a:cubicBezTo>
                  <a:pt x="7" y="126"/>
                  <a:pt x="7" y="126"/>
                  <a:pt x="7" y="126"/>
                </a:cubicBezTo>
                <a:cubicBezTo>
                  <a:pt x="7" y="74"/>
                  <a:pt x="7" y="74"/>
                  <a:pt x="7" y="74"/>
                </a:cubicBezTo>
                <a:cubicBezTo>
                  <a:pt x="86" y="131"/>
                  <a:pt x="86" y="131"/>
                  <a:pt x="86" y="131"/>
                </a:cubicBezTo>
                <a:lnTo>
                  <a:pt x="86" y="182"/>
                </a:lnTo>
                <a:close/>
                <a:moveTo>
                  <a:pt x="90" y="124"/>
                </a:moveTo>
                <a:cubicBezTo>
                  <a:pt x="9" y="67"/>
                  <a:pt x="9" y="67"/>
                  <a:pt x="9" y="67"/>
                </a:cubicBezTo>
                <a:cubicBezTo>
                  <a:pt x="48" y="39"/>
                  <a:pt x="48" y="39"/>
                  <a:pt x="48" y="39"/>
                </a:cubicBezTo>
                <a:cubicBezTo>
                  <a:pt x="129" y="96"/>
                  <a:pt x="129" y="96"/>
                  <a:pt x="129" y="96"/>
                </a:cubicBezTo>
                <a:lnTo>
                  <a:pt x="90" y="124"/>
                </a:lnTo>
                <a:close/>
                <a:moveTo>
                  <a:pt x="173" y="126"/>
                </a:moveTo>
                <a:cubicBezTo>
                  <a:pt x="94" y="182"/>
                  <a:pt x="94" y="182"/>
                  <a:pt x="94" y="182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73" y="74"/>
                  <a:pt x="173" y="74"/>
                  <a:pt x="173" y="74"/>
                </a:cubicBezTo>
                <a:lnTo>
                  <a:pt x="173" y="126"/>
                </a:lnTo>
                <a:close/>
                <a:moveTo>
                  <a:pt x="75" y="135"/>
                </a:moveTo>
                <a:cubicBezTo>
                  <a:pt x="14" y="92"/>
                  <a:pt x="14" y="92"/>
                  <a:pt x="14" y="92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75" y="162"/>
                  <a:pt x="75" y="162"/>
                  <a:pt x="75" y="162"/>
                </a:cubicBezTo>
                <a:lnTo>
                  <a:pt x="75" y="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5">
              <a:solidFill>
                <a:schemeClr val="tx2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567680" y="1245870"/>
            <a:ext cx="1490345" cy="203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结算成功</a:t>
            </a:r>
            <a:endParaRPr lang="zh-CN" altLang="en-US" sz="1400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796136" y="3202010"/>
            <a:ext cx="1422180" cy="203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代码实现</a:t>
            </a:r>
            <a:endParaRPr lang="zh-CN" altLang="en-US" sz="1400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861820" y="3227705"/>
            <a:ext cx="1529080" cy="203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购物车结算页面</a:t>
            </a:r>
            <a:endParaRPr lang="zh-CN" altLang="en-US" sz="1400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5" y="3524250"/>
            <a:ext cx="2648585" cy="1530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05" y="1449070"/>
            <a:ext cx="2942590" cy="1531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10" y="1464310"/>
            <a:ext cx="2806065" cy="15551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580" y="3508375"/>
            <a:ext cx="3053080" cy="156273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60065" y="4516120"/>
            <a:ext cx="5168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990" y="4084320"/>
            <a:ext cx="18148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当商家没有设置活动时</a:t>
            </a:r>
            <a:endParaRPr lang="zh-CN" altLang="en-US" sz="1200" b="1"/>
          </a:p>
        </p:txBody>
      </p:sp>
      <p:sp>
        <p:nvSpPr>
          <p:cNvPr id="15" name="文本框 14"/>
          <p:cNvSpPr txBox="1"/>
          <p:nvPr/>
        </p:nvSpPr>
        <p:spPr>
          <a:xfrm>
            <a:off x="46990" y="4084320"/>
            <a:ext cx="17132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/>
              <a:t>当商家设置是折扣活动</a:t>
            </a:r>
            <a:endParaRPr lang="zh-CN" altLang="en-US" sz="1200" b="1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175" y="3524250"/>
            <a:ext cx="2611120" cy="13982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8670" y="3524250"/>
            <a:ext cx="3054985" cy="15474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6990" y="4085590"/>
            <a:ext cx="171323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b="1">
                <a:sym typeface="+mn-ea"/>
              </a:rPr>
              <a:t>当商家设置是满减活动</a:t>
            </a:r>
            <a:endParaRPr lang="zh-CN" altLang="en-US" sz="12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9125" y="3524250"/>
            <a:ext cx="2630170" cy="155067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800" decel="100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animBg="1"/>
      <p:bldP spid="36" grpId="0" bldLvl="0" animBg="1"/>
      <p:bldP spid="37" grpId="0" bldLvl="0" animBg="1"/>
      <p:bldP spid="49" grpId="0" bldLvl="0" animBg="1"/>
      <p:bldP spid="83" grpId="0" bldLvl="0" animBg="1"/>
      <p:bldP spid="84" grpId="0" animBg="1"/>
      <p:bldP spid="86" grpId="0" bldLvl="0" animBg="1"/>
      <p:bldP spid="88" grpId="0"/>
      <p:bldP spid="90" grpId="0" bldLvl="0" animBg="1"/>
      <p:bldP spid="14" grpId="0"/>
      <p:bldP spid="14" grpId="1"/>
      <p:bldP spid="15" grpId="0"/>
      <p:bldP spid="15" grpId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0642" y="-22066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420329" y="195759"/>
            <a:ext cx="2189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店家设置活动</a:t>
            </a:r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秦佳胜</a:t>
            </a:r>
            <a:endParaRPr lang="zh-CN" altLang="en-US" sz="16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9780" y="4357981"/>
            <a:ext cx="1683983" cy="46910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594989" y="4444898"/>
            <a:ext cx="157356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ctr">
            <a:spAutoFit/>
          </a:bodyPr>
          <a:lstStyle/>
          <a:p>
            <a:pPr algn="ctr" fontAlgn="ctr">
              <a:spcBef>
                <a:spcPct val="0"/>
              </a:spcBef>
              <a:buFont typeface="Arial" panose="020B0604020202020204"/>
              <a:buNone/>
            </a:pPr>
            <a:r>
              <a:rPr lang="zh-CN" altLang="en-US" sz="135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设置活动</a:t>
            </a:r>
            <a:endParaRPr lang="en-US" altLang="zh-CN" sz="13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79501" y="4370681"/>
            <a:ext cx="1683983" cy="46910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3634710" y="4443628"/>
            <a:ext cx="157356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ctr">
            <a:spAutoFit/>
          </a:bodyPr>
          <a:lstStyle/>
          <a:p>
            <a:pPr algn="ctr" fontAlgn="ctr">
              <a:spcBef>
                <a:spcPct val="0"/>
              </a:spcBef>
              <a:buFont typeface="Arial" panose="020B0604020202020204"/>
              <a:buNone/>
            </a:pPr>
            <a:r>
              <a:rPr lang="zh-CN" altLang="en-US" sz="135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取消活动</a:t>
            </a:r>
            <a:endParaRPr lang="en-US" altLang="zh-CN" sz="13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6374" y="4357981"/>
            <a:ext cx="1683983" cy="469109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/>
          <p:cNvSpPr/>
          <p:nvPr/>
        </p:nvSpPr>
        <p:spPr>
          <a:xfrm>
            <a:off x="6931583" y="4443628"/>
            <a:ext cx="157356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ctr">
            <a:spAutoFit/>
          </a:bodyPr>
          <a:lstStyle/>
          <a:p>
            <a:pPr algn="ctr" fontAlgn="ctr">
              <a:spcBef>
                <a:spcPct val="0"/>
              </a:spcBef>
              <a:buFont typeface="Arial" panose="020B0604020202020204"/>
              <a:buNone/>
            </a:pPr>
            <a:r>
              <a:rPr lang="zh-CN" altLang="en-US" sz="135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今日活动</a:t>
            </a:r>
            <a:endParaRPr lang="en-US" altLang="zh-CN" sz="13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739140"/>
            <a:ext cx="2682875" cy="3347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20" y="777875"/>
            <a:ext cx="3011805" cy="3309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80" y="777875"/>
            <a:ext cx="3009265" cy="331152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/>
      <p:bldP spid="36" grpId="0" bldLvl="0" animBg="1"/>
      <p:bldP spid="37" grpId="0"/>
      <p:bldP spid="44" grpId="0" bldLvl="0" animBg="1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314065" y="-22225"/>
            <a:ext cx="2601595" cy="805180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420329" y="172264"/>
            <a:ext cx="22282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Controller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层代码展示</a:t>
            </a:r>
            <a:endParaRPr lang="en-US" altLang="zh-CN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AutoShape 10"/>
          <p:cNvSpPr>
            <a:spLocks noChangeArrowheads="1"/>
          </p:cNvSpPr>
          <p:nvPr/>
        </p:nvSpPr>
        <p:spPr bwMode="auto">
          <a:xfrm rot="16200000">
            <a:off x="4209415" y="-1079500"/>
            <a:ext cx="808355" cy="8293100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82810" tIns="41405" rIns="82810" bIns="41405"/>
          <a:lstStyle/>
          <a:p>
            <a:endParaRPr lang="zh-CN" altLang="en-US" sz="1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102735" y="2715895"/>
            <a:ext cx="938530" cy="686435"/>
            <a:chOff x="1203936" y="2904673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1414177" y="2904673"/>
              <a:ext cx="1514918" cy="1512817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1203936" y="3222141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取消活动后</a:t>
              </a:r>
              <a:endPara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跳转controller</a:t>
              </a:r>
              <a:endPara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516370" y="2773680"/>
            <a:ext cx="938530" cy="686435"/>
            <a:chOff x="1203936" y="2904671"/>
            <a:chExt cx="1935848" cy="1512816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1414180" y="2904671"/>
              <a:ext cx="1514919" cy="151281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rgbClr val="FFFFFF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1203936" y="3152169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9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增加打折活动跳转到controller</a:t>
              </a:r>
              <a:endParaRPr lang="zh-CN" altLang="en-US" sz="9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40"/>
          <p:cNvGrpSpPr/>
          <p:nvPr/>
        </p:nvGrpSpPr>
        <p:grpSpPr>
          <a:xfrm>
            <a:off x="1378585" y="2738755"/>
            <a:ext cx="777875" cy="707390"/>
            <a:chOff x="1364069" y="2904671"/>
            <a:chExt cx="1617258" cy="1512816"/>
          </a:xfrm>
        </p:grpSpPr>
        <p:sp>
          <p:nvSpPr>
            <p:cNvPr id="52" name="Oval 8"/>
            <p:cNvSpPr>
              <a:spLocks noChangeArrowheads="1"/>
            </p:cNvSpPr>
            <p:nvPr/>
          </p:nvSpPr>
          <p:spPr bwMode="auto">
            <a:xfrm>
              <a:off x="1415152" y="2904671"/>
              <a:ext cx="1514918" cy="1512816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FFFFFF"/>
              </a:solidFill>
              <a:round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1364069" y="3219628"/>
              <a:ext cx="1617258" cy="694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9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增加满减活动跳转的controller</a:t>
              </a:r>
              <a:endParaRPr lang="zh-CN" altLang="en-US" sz="9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矩形标注 53"/>
          <p:cNvSpPr/>
          <p:nvPr/>
        </p:nvSpPr>
        <p:spPr>
          <a:xfrm>
            <a:off x="3711167" y="3448088"/>
            <a:ext cx="1338108" cy="41453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10" tIns="41405" rIns="82810" bIns="41405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标注 54"/>
          <p:cNvSpPr/>
          <p:nvPr/>
        </p:nvSpPr>
        <p:spPr>
          <a:xfrm>
            <a:off x="1843682" y="2643882"/>
            <a:ext cx="1434974" cy="58155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10" tIns="41405" rIns="82810" bIns="41405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标注 57"/>
          <p:cNvSpPr/>
          <p:nvPr/>
        </p:nvSpPr>
        <p:spPr>
          <a:xfrm>
            <a:off x="6156173" y="2615307"/>
            <a:ext cx="1434974" cy="58155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10" tIns="41405" rIns="82810" bIns="41405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624840"/>
            <a:ext cx="3814445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515" y="629920"/>
            <a:ext cx="4236720" cy="2002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3485515"/>
            <a:ext cx="3794760" cy="164211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54" grpId="0" bldLvl="0" animBg="1"/>
      <p:bldP spid="54" grpId="1" bldLvl="0" animBg="1"/>
      <p:bldP spid="55" grpId="0" bldLvl="0" animBg="1"/>
      <p:bldP spid="55" grpId="1" bldLvl="0" animBg="1"/>
      <p:bldP spid="58" grpId="0" bldLvl="0" animBg="1"/>
      <p:bldP spid="58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547" y="256699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80374" y="489764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其他各层代码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39"/>
          <p:cNvSpPr/>
          <p:nvPr/>
        </p:nvSpPr>
        <p:spPr>
          <a:xfrm flipH="1">
            <a:off x="2959100" y="2861945"/>
            <a:ext cx="1905635" cy="1725295"/>
          </a:xfrm>
          <a:prstGeom prst="rect">
            <a:avLst/>
          </a:prstGeom>
          <a:blipFill dpi="0" rotWithShape="1">
            <a:blip r:embed="rId3"/>
            <a:stretch>
              <a:fillRect/>
            </a:stretch>
          </a:blip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AU" sz="6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Rectangle 40"/>
          <p:cNvSpPr/>
          <p:nvPr/>
        </p:nvSpPr>
        <p:spPr>
          <a:xfrm>
            <a:off x="6347460" y="1236345"/>
            <a:ext cx="1930400" cy="1571625"/>
          </a:xfrm>
          <a:prstGeom prst="rect">
            <a:avLst/>
          </a:prstGeom>
          <a:blipFill dpi="0" rotWithShape="1">
            <a:blip r:embed="rId4"/>
            <a:stretch>
              <a:fillRect/>
            </a:stretch>
          </a:blip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6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Rectangle 42"/>
          <p:cNvSpPr/>
          <p:nvPr/>
        </p:nvSpPr>
        <p:spPr>
          <a:xfrm>
            <a:off x="380365" y="1245870"/>
            <a:ext cx="2569210" cy="33655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5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Rectangle 66"/>
          <p:cNvSpPr/>
          <p:nvPr/>
        </p:nvSpPr>
        <p:spPr>
          <a:xfrm>
            <a:off x="2966720" y="1236345"/>
            <a:ext cx="3329940" cy="1571625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5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Rectangle 70"/>
          <p:cNvSpPr/>
          <p:nvPr/>
        </p:nvSpPr>
        <p:spPr>
          <a:xfrm flipH="1">
            <a:off x="4932045" y="2839720"/>
            <a:ext cx="3364865" cy="1773555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5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" y="1297940"/>
            <a:ext cx="2497455" cy="3261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025" y="1268730"/>
            <a:ext cx="3274060" cy="1505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190" y="1245870"/>
            <a:ext cx="1913255" cy="1552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040" y="2853055"/>
            <a:ext cx="1870710" cy="1734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970" y="2879090"/>
            <a:ext cx="3296920" cy="169672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0" grpId="0" animBg="1"/>
      <p:bldP spid="74" grpId="0" animBg="1"/>
      <p:bldP spid="7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t="25464" r="11758" b="21887"/>
          <a:stretch>
            <a:fillRect/>
          </a:stretch>
        </p:blipFill>
        <p:spPr>
          <a:xfrm>
            <a:off x="-284873" y="1165268"/>
            <a:ext cx="4494629" cy="28129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3714" y="1779662"/>
            <a:ext cx="2024913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  <a:endParaRPr lang="zh-CN" altLang="en-US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96552" y="2499742"/>
            <a:ext cx="295625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>
                <a:solidFill>
                  <a:srgbClr val="0DEFFA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          </a:t>
            </a:r>
            <a:r>
              <a:rPr lang="en-US" altLang="zh-CN" sz="1500" b="1" smtClean="0">
                <a:solidFill>
                  <a:srgbClr val="0DEFFA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</a:t>
            </a:r>
            <a:r>
              <a:rPr lang="en-US" altLang="zh-CN" sz="2400" b="1" smtClean="0">
                <a:solidFill>
                  <a:schemeClr val="bg1"/>
                </a:solidFill>
                <a:latin typeface="Kalinga" panose="020B0502040204020203" pitchFamily="34" charset="0"/>
                <a:ea typeface="方正姚体" panose="02010601030101010101" pitchFamily="2" charset="-122"/>
                <a:cs typeface="Kalinga" panose="020B0502040204020203" pitchFamily="34" charset="0"/>
              </a:rPr>
              <a:t>CONCENTS</a:t>
            </a:r>
            <a:endParaRPr lang="zh-CN" altLang="en-US" sz="1350" b="1">
              <a:solidFill>
                <a:schemeClr val="bg1"/>
              </a:solidFill>
              <a:latin typeface="Kalinga" panose="020B0502040204020203" pitchFamily="34" charset="0"/>
              <a:ea typeface="方正姚体" panose="02010601030101010101" pitchFamily="2" charset="-122"/>
              <a:cs typeface="Kalinga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40941" y="864693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项目及</a:t>
            </a:r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endParaRPr lang="zh-CN" altLang="en-US" sz="1600" b="1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0941" y="1707278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组内分工各模块</a:t>
            </a:r>
            <a:endParaRPr lang="zh-CN" altLang="en-US" sz="1600" b="1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项目功能详细设计与实现</a:t>
            </a:r>
            <a:endParaRPr lang="zh-CN" altLang="en-US" sz="1600" b="1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1600" b="1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04048" y="654146"/>
            <a:ext cx="1248836" cy="821204"/>
            <a:chOff x="6719232" y="872195"/>
            <a:chExt cx="1665114" cy="10949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6719232" y="872195"/>
              <a:ext cx="1665114" cy="1094938"/>
            </a:xfrm>
            <a:prstGeom prst="rect">
              <a:avLst/>
            </a:prstGeom>
          </p:spPr>
        </p:pic>
        <p:sp>
          <p:nvSpPr>
            <p:cNvPr id="16" name="文本框 9"/>
            <p:cNvSpPr>
              <a:spLocks noChangeArrowheads="1"/>
            </p:cNvSpPr>
            <p:nvPr/>
          </p:nvSpPr>
          <p:spPr bwMode="auto">
            <a:xfrm>
              <a:off x="7216169" y="1035990"/>
              <a:ext cx="66086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MS PGothic" panose="020B0600070205080204" pitchFamily="34" charset="-128"/>
                </a:rPr>
                <a:t>01</a:t>
              </a:r>
              <a:endParaRPr lang="zh-CN" altLang="en-US" sz="2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MS PGothic" panose="020B0600070205080204" pitchFamily="34" charset="-128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95793" y="1670086"/>
            <a:ext cx="1248836" cy="821204"/>
            <a:chOff x="6719232" y="2248485"/>
            <a:chExt cx="1665114" cy="10949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6719232" y="2248485"/>
              <a:ext cx="1665114" cy="1094938"/>
            </a:xfrm>
            <a:prstGeom prst="rect">
              <a:avLst/>
            </a:prstGeom>
          </p:spPr>
        </p:pic>
        <p:sp>
          <p:nvSpPr>
            <p:cNvPr id="17" name="文本框 9"/>
            <p:cNvSpPr>
              <a:spLocks noChangeArrowheads="1"/>
            </p:cNvSpPr>
            <p:nvPr/>
          </p:nvSpPr>
          <p:spPr bwMode="auto">
            <a:xfrm>
              <a:off x="7216168" y="2394496"/>
              <a:ext cx="66086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MS PGothic" panose="020B0600070205080204" pitchFamily="34" charset="-128"/>
                </a:rPr>
                <a:t>02</a:t>
              </a:r>
              <a:endParaRPr lang="zh-CN" altLang="en-US" sz="2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MS PGothic" panose="020B0600070205080204" pitchFamily="34" charset="-128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8173" y="2768576"/>
            <a:ext cx="1248836" cy="821204"/>
            <a:chOff x="6719232" y="3624775"/>
            <a:chExt cx="1665114" cy="109493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6719232" y="3624775"/>
              <a:ext cx="1665114" cy="1094938"/>
            </a:xfrm>
            <a:prstGeom prst="rect">
              <a:avLst/>
            </a:prstGeom>
          </p:spPr>
        </p:pic>
        <p:sp>
          <p:nvSpPr>
            <p:cNvPr id="18" name="文本框 9"/>
            <p:cNvSpPr>
              <a:spLocks noChangeArrowheads="1"/>
            </p:cNvSpPr>
            <p:nvPr/>
          </p:nvSpPr>
          <p:spPr bwMode="auto">
            <a:xfrm>
              <a:off x="7216168" y="3793256"/>
              <a:ext cx="66086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sym typeface="MS PGothic" panose="020B0600070205080204" pitchFamily="34" charset="-128"/>
                </a:rPr>
                <a:t>03</a:t>
              </a:r>
              <a:endParaRPr lang="zh-CN" altLang="en-US" sz="2400" b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sym typeface="MS PGothic" panose="020B0600070205080204" pitchFamily="34" charset="-128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44446" y="3010753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16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24132" y="-1111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563759" y="257354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策略模式思路分析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7"/>
          <p:cNvSpPr/>
          <p:nvPr/>
        </p:nvSpPr>
        <p:spPr bwMode="auto">
          <a:xfrm>
            <a:off x="3783966" y="1534874"/>
            <a:ext cx="665163" cy="649287"/>
          </a:xfrm>
          <a:custGeom>
            <a:avLst/>
            <a:gdLst>
              <a:gd name="T0" fmla="*/ 158 w 524"/>
              <a:gd name="T1" fmla="*/ 0 h 423"/>
              <a:gd name="T2" fmla="*/ 365 w 524"/>
              <a:gd name="T3" fmla="*/ 0 h 423"/>
              <a:gd name="T4" fmla="*/ 366 w 524"/>
              <a:gd name="T5" fmla="*/ 0 h 423"/>
              <a:gd name="T6" fmla="*/ 366 w 524"/>
              <a:gd name="T7" fmla="*/ 0 h 423"/>
              <a:gd name="T8" fmla="*/ 523 w 524"/>
              <a:gd name="T9" fmla="*/ 157 h 423"/>
              <a:gd name="T10" fmla="*/ 524 w 524"/>
              <a:gd name="T11" fmla="*/ 423 h 423"/>
              <a:gd name="T12" fmla="*/ 388 w 524"/>
              <a:gd name="T13" fmla="*/ 321 h 423"/>
              <a:gd name="T14" fmla="*/ 158 w 524"/>
              <a:gd name="T15" fmla="*/ 316 h 423"/>
              <a:gd name="T16" fmla="*/ 0 w 524"/>
              <a:gd name="T17" fmla="*/ 158 h 423"/>
              <a:gd name="T18" fmla="*/ 158 w 524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4" h="422">
                <a:moveTo>
                  <a:pt x="158" y="0"/>
                </a:moveTo>
                <a:cubicBezTo>
                  <a:pt x="365" y="0"/>
                  <a:pt x="365" y="0"/>
                  <a:pt x="365" y="0"/>
                </a:cubicBezTo>
                <a:cubicBezTo>
                  <a:pt x="365" y="0"/>
                  <a:pt x="365" y="0"/>
                  <a:pt x="366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453" y="0"/>
                  <a:pt x="523" y="71"/>
                  <a:pt x="523" y="157"/>
                </a:cubicBezTo>
                <a:cubicBezTo>
                  <a:pt x="523" y="244"/>
                  <a:pt x="524" y="423"/>
                  <a:pt x="524" y="423"/>
                </a:cubicBezTo>
                <a:cubicBezTo>
                  <a:pt x="524" y="423"/>
                  <a:pt x="484" y="335"/>
                  <a:pt x="388" y="321"/>
                </a:cubicBezTo>
                <a:cubicBezTo>
                  <a:pt x="376" y="319"/>
                  <a:pt x="158" y="316"/>
                  <a:pt x="158" y="316"/>
                </a:cubicBezTo>
                <a:cubicBezTo>
                  <a:pt x="70" y="316"/>
                  <a:pt x="0" y="246"/>
                  <a:pt x="0" y="158"/>
                </a:cubicBezTo>
                <a:cubicBezTo>
                  <a:pt x="0" y="71"/>
                  <a:pt x="70" y="0"/>
                  <a:pt x="158" y="0"/>
                </a:cubicBezTo>
              </a:path>
            </a:pathLst>
          </a:custGeom>
          <a:solidFill>
            <a:schemeClr val="accent2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16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AU" sz="1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1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8"/>
          <p:cNvSpPr/>
          <p:nvPr/>
        </p:nvSpPr>
        <p:spPr bwMode="auto">
          <a:xfrm>
            <a:off x="3284539" y="2122885"/>
            <a:ext cx="1158875" cy="1128712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22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AU" sz="22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22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9"/>
          <p:cNvSpPr/>
          <p:nvPr/>
        </p:nvSpPr>
        <p:spPr bwMode="auto">
          <a:xfrm>
            <a:off x="3275649" y="3054747"/>
            <a:ext cx="1158875" cy="1128713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7" y="0"/>
                  <a:pt x="637" y="0"/>
                </a:cubicBezTo>
                <a:cubicBezTo>
                  <a:pt x="637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6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solidFill>
            <a:schemeClr val="accent2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26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AU" sz="2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2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10"/>
          <p:cNvSpPr/>
          <p:nvPr/>
        </p:nvSpPr>
        <p:spPr bwMode="auto">
          <a:xfrm>
            <a:off x="4424999" y="2994104"/>
            <a:ext cx="1460500" cy="1420812"/>
          </a:xfrm>
          <a:custGeom>
            <a:avLst/>
            <a:gdLst>
              <a:gd name="T0" fmla="*/ 1020384 w 1151"/>
              <a:gd name="T1" fmla="*/ 0 h 926"/>
              <a:gd name="T2" fmla="*/ 442928 w 1151"/>
              <a:gd name="T3" fmla="*/ 0 h 926"/>
              <a:gd name="T4" fmla="*/ 441659 w 1151"/>
              <a:gd name="T5" fmla="*/ 0 h 926"/>
              <a:gd name="T6" fmla="*/ 440390 w 1151"/>
              <a:gd name="T7" fmla="*/ 0 h 926"/>
              <a:gd name="T8" fmla="*/ 3807 w 1151"/>
              <a:gd name="T9" fmla="*/ 529890 h 926"/>
              <a:gd name="T10" fmla="*/ 0 w 1151"/>
              <a:gd name="T11" fmla="*/ 1422256 h 926"/>
              <a:gd name="T12" fmla="*/ 378202 w 1151"/>
              <a:gd name="T13" fmla="*/ 1079747 h 926"/>
              <a:gd name="T14" fmla="*/ 1020384 w 1151"/>
              <a:gd name="T15" fmla="*/ 1064388 h 926"/>
              <a:gd name="T16" fmla="*/ 1460774 w 1151"/>
              <a:gd name="T17" fmla="*/ 532962 h 926"/>
              <a:gd name="T18" fmla="*/ 1020384 w 1151"/>
              <a:gd name="T19" fmla="*/ 0 h 9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51"/>
              <a:gd name="T31" fmla="*/ 0 h 926"/>
              <a:gd name="T32" fmla="*/ 1151 w 1151"/>
              <a:gd name="T33" fmla="*/ 926 h 92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51" h="925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8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8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3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AU" sz="30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30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6"/>
          <p:cNvSpPr/>
          <p:nvPr/>
        </p:nvSpPr>
        <p:spPr bwMode="auto">
          <a:xfrm>
            <a:off x="4424364" y="1275477"/>
            <a:ext cx="969962" cy="944563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2" y="0"/>
                  <a:pt x="231" y="0"/>
                  <a:pt x="231" y="0"/>
                </a:cubicBezTo>
                <a:cubicBezTo>
                  <a:pt x="231" y="0"/>
                  <a:pt x="231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solidFill>
            <a:schemeClr val="accent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16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en-AU" sz="1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16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5"/>
          <p:cNvSpPr/>
          <p:nvPr/>
        </p:nvSpPr>
        <p:spPr bwMode="auto">
          <a:xfrm>
            <a:off x="4426904" y="2068275"/>
            <a:ext cx="1160462" cy="1128712"/>
          </a:xfrm>
          <a:custGeom>
            <a:avLst/>
            <a:gdLst>
              <a:gd name="T0" fmla="*/ 639 w 914"/>
              <a:gd name="T1" fmla="*/ 0 h 735"/>
              <a:gd name="T2" fmla="*/ 277 w 914"/>
              <a:gd name="T3" fmla="*/ 0 h 735"/>
              <a:gd name="T4" fmla="*/ 276 w 914"/>
              <a:gd name="T5" fmla="*/ 0 h 735"/>
              <a:gd name="T6" fmla="*/ 275 w 914"/>
              <a:gd name="T7" fmla="*/ 0 h 735"/>
              <a:gd name="T8" fmla="*/ 2 w 914"/>
              <a:gd name="T9" fmla="*/ 273 h 735"/>
              <a:gd name="T10" fmla="*/ 0 w 914"/>
              <a:gd name="T11" fmla="*/ 735 h 735"/>
              <a:gd name="T12" fmla="*/ 237 w 914"/>
              <a:gd name="T13" fmla="*/ 557 h 735"/>
              <a:gd name="T14" fmla="*/ 639 w 914"/>
              <a:gd name="T15" fmla="*/ 550 h 735"/>
              <a:gd name="T16" fmla="*/ 914 w 914"/>
              <a:gd name="T17" fmla="*/ 275 h 735"/>
              <a:gd name="T18" fmla="*/ 639 w 914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4" h="735">
                <a:moveTo>
                  <a:pt x="639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7" y="0"/>
                  <a:pt x="277" y="0"/>
                  <a:pt x="276" y="0"/>
                </a:cubicBezTo>
                <a:cubicBezTo>
                  <a:pt x="276" y="0"/>
                  <a:pt x="276" y="0"/>
                  <a:pt x="275" y="0"/>
                </a:cubicBezTo>
                <a:cubicBezTo>
                  <a:pt x="125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70" y="582"/>
                  <a:pt x="237" y="557"/>
                </a:cubicBezTo>
                <a:cubicBezTo>
                  <a:pt x="258" y="554"/>
                  <a:pt x="639" y="550"/>
                  <a:pt x="639" y="550"/>
                </a:cubicBezTo>
                <a:cubicBezTo>
                  <a:pt x="790" y="550"/>
                  <a:pt x="914" y="427"/>
                  <a:pt x="914" y="275"/>
                </a:cubicBezTo>
                <a:cubicBezTo>
                  <a:pt x="914" y="123"/>
                  <a:pt x="790" y="0"/>
                  <a:pt x="639" y="0"/>
                </a:cubicBezTo>
              </a:path>
            </a:pathLst>
          </a:custGeom>
          <a:solidFill>
            <a:schemeClr val="accent2"/>
          </a:solidFill>
          <a:ln w="28575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 anchor="ctr"/>
          <a:lstStyle/>
          <a:p>
            <a:pPr algn="ctr" defTabSz="914400">
              <a:defRPr/>
            </a:pPr>
            <a:r>
              <a:rPr lang="en-AU" sz="22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AU" sz="22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defRPr/>
            </a:pPr>
            <a:endParaRPr lang="en-AU" sz="22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126"/>
          <p:cNvSpPr/>
          <p:nvPr/>
        </p:nvSpPr>
        <p:spPr>
          <a:xfrm>
            <a:off x="5507990" y="4083685"/>
            <a:ext cx="474980" cy="474980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713105">
              <a:defRPr/>
            </a:pPr>
            <a:r>
              <a: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2</a:t>
            </a:r>
            <a:endParaRPr 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sp>
        <p:nvSpPr>
          <p:cNvPr id="66" name="Oval 129"/>
          <p:cNvSpPr/>
          <p:nvPr/>
        </p:nvSpPr>
        <p:spPr>
          <a:xfrm>
            <a:off x="2843530" y="2644140"/>
            <a:ext cx="474345" cy="474345"/>
          </a:xfrm>
          <a:prstGeom prst="ellipse">
            <a:avLst/>
          </a:prstGeom>
          <a:solidFill>
            <a:schemeClr val="accent3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713105">
              <a:defRPr/>
            </a:pPr>
            <a:r>
              <a: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3</a:t>
            </a:r>
            <a:endParaRPr 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sp>
        <p:nvSpPr>
          <p:cNvPr id="69" name="Oval 132"/>
          <p:cNvSpPr/>
          <p:nvPr/>
        </p:nvSpPr>
        <p:spPr>
          <a:xfrm>
            <a:off x="5608955" y="2592070"/>
            <a:ext cx="474980" cy="474345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713105">
              <a:defRPr/>
            </a:pPr>
            <a:r>
              <a: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4</a:t>
            </a:r>
            <a:endParaRPr 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sp>
        <p:nvSpPr>
          <p:cNvPr id="72" name="Oval 135"/>
          <p:cNvSpPr/>
          <p:nvPr/>
        </p:nvSpPr>
        <p:spPr>
          <a:xfrm>
            <a:off x="3131820" y="1174750"/>
            <a:ext cx="474345" cy="474980"/>
          </a:xfrm>
          <a:prstGeom prst="ellipse">
            <a:avLst/>
          </a:prstGeom>
          <a:solidFill>
            <a:schemeClr val="accent2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713105">
              <a:defRPr/>
            </a:pPr>
            <a:r>
              <a: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5</a:t>
            </a:r>
            <a:endParaRPr 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sp>
        <p:nvSpPr>
          <p:cNvPr id="75" name="Oval 138"/>
          <p:cNvSpPr/>
          <p:nvPr/>
        </p:nvSpPr>
        <p:spPr>
          <a:xfrm>
            <a:off x="5580380" y="1171575"/>
            <a:ext cx="474980" cy="474980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713105">
              <a:defRPr/>
            </a:pPr>
            <a:r>
              <a:rPr lang="en-US" sz="16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6</a:t>
            </a:r>
            <a:endParaRPr lang="en-US" sz="16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3261360"/>
            <a:ext cx="3150235" cy="1775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3724275"/>
            <a:ext cx="2799715" cy="1306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" y="1814195"/>
            <a:ext cx="2625090" cy="1322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285" y="1814195"/>
            <a:ext cx="2795270" cy="1744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" y="585470"/>
            <a:ext cx="2645410" cy="1066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270" y="453390"/>
            <a:ext cx="2781300" cy="11988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29305" y="46450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 策略模式下的商场促销</a:t>
            </a:r>
            <a:endParaRPr lang="zh-CN" altLang="en-US" b="1"/>
          </a:p>
        </p:txBody>
      </p:sp>
      <p:sp>
        <p:nvSpPr>
          <p:cNvPr id="13" name="Oval 123"/>
          <p:cNvSpPr/>
          <p:nvPr/>
        </p:nvSpPr>
        <p:spPr>
          <a:xfrm>
            <a:off x="3284855" y="3939540"/>
            <a:ext cx="474345" cy="474980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chemeClr val="bg2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 defTabSz="713105">
              <a:defRPr/>
            </a:pPr>
            <a:r>
              <a: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</a:rPr>
              <a:t>1</a:t>
            </a:r>
            <a:endParaRPr 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Bold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95" y="916940"/>
            <a:ext cx="8085455" cy="2153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750" y="3124835"/>
            <a:ext cx="8191500" cy="111442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13" grpId="0" bldLvl="0" animBg="1"/>
      <p:bldP spid="63" grpId="0" bldLvl="0" animBg="1"/>
      <p:bldP spid="66" grpId="0" animBg="1"/>
      <p:bldP spid="69" grpId="0" animBg="1"/>
      <p:bldP spid="72" grpId="0" animBg="1"/>
      <p:bldP spid="75" grpId="0" animBg="1"/>
      <p:bldP spid="38" grpId="1" animBg="1"/>
      <p:bldP spid="39" grpId="1" animBg="1"/>
      <p:bldP spid="40" grpId="1" animBg="1"/>
      <p:bldP spid="41" grpId="1" animBg="1"/>
      <p:bldP spid="42" grpId="1" animBg="1"/>
      <p:bldP spid="43" grpId="1" animBg="1"/>
      <p:bldP spid="63" grpId="1" animBg="1"/>
      <p:bldP spid="66" grpId="1" animBg="1"/>
      <p:bldP spid="69" grpId="1" animBg="1"/>
      <p:bldP spid="72" grpId="1" animBg="1"/>
      <p:bldP spid="75" grpId="1" animBg="1"/>
      <p:bldP spid="12" grpId="0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547" y="-1746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924519" y="19512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" name="Group 14"/>
          <p:cNvGrpSpPr/>
          <p:nvPr/>
        </p:nvGrpSpPr>
        <p:grpSpPr>
          <a:xfrm>
            <a:off x="1479752" y="3572142"/>
            <a:ext cx="1061000" cy="1214343"/>
            <a:chOff x="5379142" y="2991066"/>
            <a:chExt cx="1414667" cy="1619124"/>
          </a:xfrm>
        </p:grpSpPr>
        <p:sp>
          <p:nvSpPr>
            <p:cNvPr id="150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Group 12"/>
          <p:cNvGrpSpPr/>
          <p:nvPr/>
        </p:nvGrpSpPr>
        <p:grpSpPr>
          <a:xfrm>
            <a:off x="6736268" y="2119944"/>
            <a:ext cx="1061000" cy="1214343"/>
            <a:chOff x="3563871" y="3199409"/>
            <a:chExt cx="1414666" cy="1619124"/>
          </a:xfrm>
        </p:grpSpPr>
        <p:sp>
          <p:nvSpPr>
            <p:cNvPr id="153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Group 11"/>
          <p:cNvGrpSpPr/>
          <p:nvPr/>
        </p:nvGrpSpPr>
        <p:grpSpPr>
          <a:xfrm>
            <a:off x="1523157" y="1154062"/>
            <a:ext cx="1061000" cy="1214343"/>
            <a:chOff x="1743076" y="2991066"/>
            <a:chExt cx="1414666" cy="1619124"/>
          </a:xfrm>
        </p:grpSpPr>
        <p:sp>
          <p:nvSpPr>
            <p:cNvPr id="156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4" name="Text Placeholder 4"/>
          <p:cNvSpPr txBox="1"/>
          <p:nvPr/>
        </p:nvSpPr>
        <p:spPr>
          <a:xfrm>
            <a:off x="1226185" y="1651635"/>
            <a:ext cx="1656080" cy="3721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mybatis-config.xml</a:t>
            </a:r>
            <a:endParaRPr lang="en-US" altLang="zh-CN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Text Placeholder 4"/>
          <p:cNvSpPr txBox="1"/>
          <p:nvPr/>
        </p:nvSpPr>
        <p:spPr>
          <a:xfrm>
            <a:off x="6577965" y="2537460"/>
            <a:ext cx="1377315" cy="225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ds.properties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Text Placeholder 4"/>
          <p:cNvSpPr txBox="1"/>
          <p:nvPr/>
        </p:nvSpPr>
        <p:spPr>
          <a:xfrm>
            <a:off x="1259840" y="4155440"/>
            <a:ext cx="1490980" cy="1708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log4j.properties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51435"/>
            <a:ext cx="1352550" cy="1224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10" y="51435"/>
            <a:ext cx="2590165" cy="9861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035" y="901065"/>
            <a:ext cx="3221990" cy="15671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595" y="2693035"/>
            <a:ext cx="4949825" cy="7073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345" y="3723640"/>
            <a:ext cx="5019675" cy="1085850"/>
          </a:xfrm>
          <a:prstGeom prst="rect">
            <a:avLst/>
          </a:prstGeom>
        </p:spPr>
      </p:pic>
      <p:sp>
        <p:nvSpPr>
          <p:cNvPr id="46" name="Shape 681"/>
          <p:cNvSpPr/>
          <p:nvPr>
            <p:custDataLst>
              <p:tags r:id="rId8"/>
            </p:custDataLst>
          </p:nvPr>
        </p:nvSpPr>
        <p:spPr>
          <a:xfrm>
            <a:off x="270193" y="1962380"/>
            <a:ext cx="1384689" cy="138345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rPr>
              <a:t>Spring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Shape 687"/>
          <p:cNvSpPr/>
          <p:nvPr>
            <p:custDataLst>
              <p:tags r:id="rId9"/>
            </p:custDataLst>
          </p:nvPr>
        </p:nvSpPr>
        <p:spPr bwMode="auto">
          <a:xfrm rot="21048937">
            <a:off x="1135523" y="1371204"/>
            <a:ext cx="1002664" cy="453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4C4C4C"/>
              </a:solidFill>
              <a:sym typeface="Arial" panose="020B0604020202020204" pitchFamily="34" charset="0"/>
            </a:endParaRPr>
          </a:p>
        </p:txBody>
      </p:sp>
      <p:sp>
        <p:nvSpPr>
          <p:cNvPr id="48" name="Shape 682"/>
          <p:cNvSpPr/>
          <p:nvPr>
            <p:custDataLst>
              <p:tags r:id="rId10"/>
            </p:custDataLst>
          </p:nvPr>
        </p:nvSpPr>
        <p:spPr>
          <a:xfrm>
            <a:off x="2112645" y="1057910"/>
            <a:ext cx="1318895" cy="504190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+mn-ea"/>
              </a:rPr>
              <a:t>spring-dao.xml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49" name="Shape 683"/>
          <p:cNvSpPr/>
          <p:nvPr>
            <p:custDataLst>
              <p:tags r:id="rId11"/>
            </p:custDataLst>
          </p:nvPr>
        </p:nvSpPr>
        <p:spPr>
          <a:xfrm>
            <a:off x="2124710" y="2390775"/>
            <a:ext cx="1308100" cy="544830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sym typeface="Arial" panose="020B0604020202020204" pitchFamily="34" charset="0"/>
              </a:rPr>
              <a:t>spring-service.xml</a:t>
            </a:r>
            <a:endParaRPr lang="en-US" sz="1200" b="1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1" name="Shape 684"/>
          <p:cNvSpPr/>
          <p:nvPr>
            <p:custDataLst>
              <p:tags r:id="rId12"/>
            </p:custDataLst>
          </p:nvPr>
        </p:nvSpPr>
        <p:spPr>
          <a:xfrm>
            <a:off x="2167890" y="3717290"/>
            <a:ext cx="1235075" cy="537845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sym typeface="Arial" panose="020B0604020202020204" pitchFamily="34" charset="0"/>
              </a:rPr>
              <a:t>springmvc.xml</a:t>
            </a:r>
            <a:endParaRPr lang="en-US" sz="1400" b="1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2" name="Shape 687"/>
          <p:cNvSpPr/>
          <p:nvPr>
            <p:custDataLst>
              <p:tags r:id="rId13"/>
            </p:custDataLst>
          </p:nvPr>
        </p:nvSpPr>
        <p:spPr bwMode="auto">
          <a:xfrm rot="551063" flipV="1">
            <a:off x="1135523" y="3536174"/>
            <a:ext cx="1002664" cy="453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63" name="直接箭头连接符 62"/>
          <p:cNvCxnSpPr>
            <a:stCxn id="46" idx="6"/>
            <a:endCxn id="49" idx="2"/>
          </p:cNvCxnSpPr>
          <p:nvPr/>
        </p:nvCxnSpPr>
        <p:spPr>
          <a:xfrm>
            <a:off x="1655445" y="2654300"/>
            <a:ext cx="469265" cy="88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5685" y="1150620"/>
            <a:ext cx="4204335" cy="3792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6010" y="1562100"/>
            <a:ext cx="4528185" cy="2484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2665" y="1563370"/>
            <a:ext cx="4714875" cy="269176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build="p"/>
      <p:bldP spid="165" grpId="0" build="p"/>
      <p:bldP spid="166" grpId="0" build="p"/>
      <p:bldP spid="165" grpId="1" bldLvl="0" build="allAtOnce"/>
      <p:bldP spid="166" grpId="1" bldLvl="0" build="allAtOnce"/>
      <p:bldP spid="164" grpId="1" bldLvl="0" build="allAtOnce"/>
      <p:bldP spid="46" grpId="0" animBg="1"/>
      <p:bldP spid="47" grpId="0" animBg="1"/>
      <p:bldP spid="48" grpId="0" animBg="1"/>
      <p:bldP spid="49" grpId="0" animBg="1"/>
      <p:bldP spid="52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2371695"/>
            <a:ext cx="1198880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b="1">
              <a:solidFill>
                <a:srgbClr val="F2F3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187624" y="1923678"/>
            <a:ext cx="1257689" cy="95736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4" tIns="60957" rIns="121914" bIns="60957" numCol="1" anchor="t" anchorCtr="0" compatLnSpc="1"/>
          <a:lstStyle/>
          <a:p>
            <a:endParaRPr lang="en-US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TextBox 94"/>
          <p:cNvSpPr txBox="1"/>
          <p:nvPr/>
        </p:nvSpPr>
        <p:spPr>
          <a:xfrm>
            <a:off x="1324379" y="2873639"/>
            <a:ext cx="984179" cy="4181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aseline="12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baseline="1200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400" baseline="1200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43808" y="2067694"/>
            <a:ext cx="90281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40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400" smtClean="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1400">
              <a:solidFill>
                <a:srgbClr val="F2F3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808" y="27317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</a:rPr>
              <a:t>Your content to play here, or through your copy, paste in this box, and select </a:t>
            </a:r>
            <a:r>
              <a:rPr lang="en-US" altLang="zh-CN" sz="800" smtClean="0">
                <a:solidFill>
                  <a:schemeClr val="bg1"/>
                </a:solidFill>
              </a:rPr>
              <a:t>only </a:t>
            </a:r>
            <a:r>
              <a:rPr lang="en-US" altLang="zh-CN" sz="800">
                <a:solidFill>
                  <a:schemeClr val="bg1"/>
                </a:solidFill>
              </a:rPr>
              <a:t>the text. </a:t>
            </a:r>
            <a:endParaRPr lang="en-US" altLang="zh-CN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/>
      <p:bldP spid="13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277" y="2674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36559" y="483414"/>
            <a:ext cx="1374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框架总结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02886" y="2835574"/>
            <a:ext cx="1702435" cy="1224280"/>
            <a:chOff x="1458841" y="2943034"/>
            <a:chExt cx="1920358" cy="1380996"/>
          </a:xfrm>
          <a:solidFill>
            <a:schemeClr val="accent1"/>
          </a:solidFill>
        </p:grpSpPr>
        <p:sp>
          <p:nvSpPr>
            <p:cNvPr id="21" name="矩形 7"/>
            <p:cNvSpPr/>
            <p:nvPr/>
          </p:nvSpPr>
          <p:spPr>
            <a:xfrm flipH="1" flipV="1">
              <a:off x="1458841" y="2943034"/>
              <a:ext cx="1862287" cy="1379472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 algn="ctr">
              <a:solidFill>
                <a:schemeClr val="bg2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639942" y="4060156"/>
              <a:ext cx="1706043" cy="0"/>
            </a:xfrm>
            <a:prstGeom prst="line">
              <a:avLst/>
            </a:prstGeom>
            <a:grpFill/>
            <a:ln w="19050" cap="flat" cmpd="sng" algn="ctr">
              <a:noFill/>
              <a:prstDash val="sysDash"/>
            </a:ln>
            <a:effectLst/>
          </p:spPr>
        </p:cxnSp>
        <p:sp>
          <p:nvSpPr>
            <p:cNvPr id="23" name="TextBox 4"/>
            <p:cNvSpPr txBox="1"/>
            <p:nvPr/>
          </p:nvSpPr>
          <p:spPr>
            <a:xfrm>
              <a:off x="1649295" y="2949256"/>
              <a:ext cx="1198749" cy="4218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sym typeface="+mn-ea"/>
                </a:rPr>
                <a:t>web.xml</a:t>
              </a:r>
              <a:r>
                <a:rPr lang="zh-CN" altLang="en-US" sz="700">
                  <a:solidFill>
                    <a:schemeClr val="bg1"/>
                  </a:solidFill>
                  <a:latin typeface="微软雅黑" panose="020B0503020204020204" pitchFamily="34" charset="-122"/>
                  <a:sym typeface="+mn-ea"/>
                </a:rPr>
                <a:t>（前端页面配置信息）</a:t>
              </a:r>
              <a:endParaRPr lang="zh-CN" altLang="en-US" sz="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1640061" y="3370656"/>
              <a:ext cx="1739138" cy="9533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9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1.配置Spring文件监听器</a:t>
              </a:r>
              <a:endParaRPr lang="zh-CN" altLang="en-US" sz="9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2.编码过滤器</a:t>
              </a:r>
              <a:endParaRPr lang="zh-CN" altLang="en-US" sz="10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en-US" altLang="zh-CN" sz="10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springmvc</a:t>
              </a:r>
              <a:r>
                <a:rPr lang="zh-CN" altLang="en-US" sz="10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前端控制器配置</a:t>
              </a:r>
              <a:endParaRPr lang="zh-CN" altLang="en-US" sz="1000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4.请求拦截器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3850" y="1059815"/>
            <a:ext cx="2376170" cy="1691078"/>
            <a:chOff x="685067" y="915566"/>
            <a:chExt cx="2873870" cy="1968576"/>
          </a:xfrm>
          <a:solidFill>
            <a:schemeClr val="accent1"/>
          </a:solidFill>
        </p:grpSpPr>
        <p:sp>
          <p:nvSpPr>
            <p:cNvPr id="26" name="矩形 7"/>
            <p:cNvSpPr/>
            <p:nvPr/>
          </p:nvSpPr>
          <p:spPr>
            <a:xfrm flipH="1">
              <a:off x="685067" y="915566"/>
              <a:ext cx="2728160" cy="1968576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grpFill/>
            <a:ln w="28575" cap="flat" cmpd="sng" algn="ctr">
              <a:solidFill>
                <a:schemeClr val="bg2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772178" y="952645"/>
              <a:ext cx="1825587" cy="3355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en-US" sz="16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springmvc</a:t>
              </a:r>
              <a:endParaRPr lang="en-US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85067" y="1216490"/>
              <a:ext cx="2873870" cy="16107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是一个表现层框架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作用:就是从请求中接收传入的参数,将处理后的结果数据返回给页面展示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1.配置包扫描器，扫描Controller控制器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 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2.加载注解驱动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   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3.配置视图解析器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75350" y="2930027"/>
            <a:ext cx="2103120" cy="1479496"/>
            <a:chOff x="3390310" y="2983512"/>
            <a:chExt cx="2482436" cy="1746336"/>
          </a:xfrm>
          <a:solidFill>
            <a:schemeClr val="accent1"/>
          </a:solidFill>
        </p:grpSpPr>
        <p:sp>
          <p:nvSpPr>
            <p:cNvPr id="30" name="矩形 7"/>
            <p:cNvSpPr/>
            <p:nvPr/>
          </p:nvSpPr>
          <p:spPr>
            <a:xfrm flipH="1">
              <a:off x="3390310" y="2983512"/>
              <a:ext cx="2333818" cy="1746336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 algn="ctr">
              <a:solidFill>
                <a:schemeClr val="bg2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3393308" y="3921172"/>
              <a:ext cx="2479438" cy="68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2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db.properties</a:t>
              </a: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(数据库配置文件)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配置数据库连接的各项信息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700020" y="1318260"/>
            <a:ext cx="1852295" cy="1492895"/>
            <a:chOff x="3467029" y="1542643"/>
            <a:chExt cx="2089343" cy="1379472"/>
          </a:xfrm>
          <a:solidFill>
            <a:schemeClr val="accent1"/>
          </a:solidFill>
        </p:grpSpPr>
        <p:sp>
          <p:nvSpPr>
            <p:cNvPr id="34" name="矩形 7"/>
            <p:cNvSpPr/>
            <p:nvPr/>
          </p:nvSpPr>
          <p:spPr>
            <a:xfrm flipH="1" flipV="1">
              <a:off x="3467029" y="1542643"/>
              <a:ext cx="1862287" cy="1379472"/>
            </a:xfrm>
            <a:custGeom>
              <a:avLst/>
              <a:gdLst/>
              <a:ahLst/>
              <a:cxnLst/>
              <a:rect l="l" t="t" r="r" b="b"/>
              <a:pathLst>
                <a:path w="4824536" h="2880320">
                  <a:moveTo>
                    <a:pt x="3763347" y="2880320"/>
                  </a:moveTo>
                  <a:lnTo>
                    <a:pt x="2646548" y="2880320"/>
                  </a:lnTo>
                  <a:lnTo>
                    <a:pt x="1529749" y="2880320"/>
                  </a:lnTo>
                  <a:lnTo>
                    <a:pt x="0" y="2880320"/>
                  </a:lnTo>
                  <a:lnTo>
                    <a:pt x="0" y="1584176"/>
                  </a:lnTo>
                  <a:lnTo>
                    <a:pt x="0" y="1296144"/>
                  </a:lnTo>
                  <a:lnTo>
                    <a:pt x="0" y="1061189"/>
                  </a:lnTo>
                  <a:cubicBezTo>
                    <a:pt x="0" y="475110"/>
                    <a:pt x="475110" y="0"/>
                    <a:pt x="1061189" y="0"/>
                  </a:cubicBezTo>
                  <a:lnTo>
                    <a:pt x="2177988" y="0"/>
                  </a:lnTo>
                  <a:lnTo>
                    <a:pt x="3294787" y="0"/>
                  </a:lnTo>
                  <a:lnTo>
                    <a:pt x="4824536" y="0"/>
                  </a:lnTo>
                  <a:lnTo>
                    <a:pt x="4824536" y="1296144"/>
                  </a:lnTo>
                  <a:lnTo>
                    <a:pt x="4824536" y="1584176"/>
                  </a:lnTo>
                  <a:lnTo>
                    <a:pt x="4824536" y="1819131"/>
                  </a:lnTo>
                  <a:cubicBezTo>
                    <a:pt x="4824536" y="2405210"/>
                    <a:pt x="4349426" y="2880320"/>
                    <a:pt x="3763347" y="288032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solidFill>
                <a:schemeClr val="bg2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6"/>
            <p:cNvSpPr txBox="1"/>
            <p:nvPr/>
          </p:nvSpPr>
          <p:spPr>
            <a:xfrm>
              <a:off x="3700531" y="1583129"/>
              <a:ext cx="1855841" cy="242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defRPr/>
              </a:pPr>
              <a:r>
                <a:rPr lang="en-US" altLang="zh-CN" sz="14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spring</a:t>
              </a:r>
              <a:r>
                <a:rPr lang="zh-CN" altLang="en-US" sz="140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配置文件</a:t>
              </a:r>
              <a:endPara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17"/>
            <p:cNvSpPr txBox="1"/>
            <p:nvPr/>
          </p:nvSpPr>
          <p:spPr>
            <a:xfrm>
              <a:off x="3547967" y="1836021"/>
              <a:ext cx="1620906" cy="1079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1.读取配置文件信息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2.配置数据源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3.配置事务管理器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4.开启事物注解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5.配置mybatis工厂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6.配置maaper扫描器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0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7.扫描Service</a:t>
              </a:r>
              <a:endPara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21"/>
          <p:cNvSpPr txBox="1"/>
          <p:nvPr/>
        </p:nvSpPr>
        <p:spPr>
          <a:xfrm>
            <a:off x="4644390" y="1419860"/>
            <a:ext cx="43103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1.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持久对象层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也就是持久化层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pojo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在这个层次由若干的持久化类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实体类）来构成的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实体化类是与数据库中表字段相对应的。</a:t>
            </a: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2.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数据访问层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Dao层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就是对数据库进行操作的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由Dao接口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以Dao结尾的命名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以及相对应的mybatis映射文件组成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但是这里要注意的是Dao接口的名称要和映射文件xml的名称相同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否则编译的时候将无法分别文件。</a:t>
            </a: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3.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业务逻辑层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(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service层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),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由若干的Service接口和实现类组成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接口统一以Service结尾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具体的实现类中在接口名后加impl结尾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本层主要是实现系统的业务逻辑。</a:t>
            </a: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4.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web表现层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该层中主要包括springMVC中的Controller类和JSP页面。Controller类主要对JSP返回的请求进行拦截</a:t>
            </a:r>
            <a:r>
              <a:rPr lang="en-US" altLang="zh-CN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,</a:t>
            </a:r>
            <a:r>
              <a:rPr lang="zh-CN" altLang="en-US" sz="1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调用业务逻辑层中的相应业务逻辑方法来处理用户请求，然后再向JSP页面返回结果。</a:t>
            </a:r>
            <a:endParaRPr lang="zh-CN" altLang="en-US" sz="10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8038" y="914400"/>
            <a:ext cx="1150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SSM</a:t>
            </a:r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整合</a:t>
            </a:r>
            <a:endParaRPr lang="zh-CN" altLang="en-US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2506135" y="2871607"/>
            <a:ext cx="20459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2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mybatis-config.xml</a:t>
            </a:r>
            <a:r>
              <a: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（mybatis配置文件）</a:t>
            </a:r>
            <a:endParaRPr lang="zh-CN" altLang="en-US" sz="10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根据pojo类路径配置别名</a:t>
            </a: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sinrg</a:t>
            </a:r>
            <a:r>
              <a: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中已经配置了扫描器</a:t>
            </a: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此处可以直接配置别名就好</a:t>
            </a:r>
            <a:r>
              <a:rPr lang="en-US" altLang="zh-CN" sz="10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0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1220" y="4227830"/>
            <a:ext cx="42024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之后实现简单的增删改查，如果需要增加模块功能，只需增加控制层，业务层接口，业务层，dao接口和实体类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5" y="1091565"/>
            <a:ext cx="2940050" cy="3808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690" y="247269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项目实现过程步骤</a:t>
            </a:r>
            <a:endParaRPr lang="zh-CN" altLang="en-US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" grpId="0"/>
      <p:bldP spid="10" grpId="0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18762" y="2588880"/>
            <a:ext cx="431673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mtClean="0">
                <a:solidFill>
                  <a:srgbClr val="004E94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演示完毕  感谢聆听</a:t>
            </a:r>
            <a:endParaRPr lang="zh-CN" altLang="en-US" sz="3600" b="1">
              <a:solidFill>
                <a:srgbClr val="004E94"/>
              </a:solidFill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0465" y="4515966"/>
            <a:ext cx="1427480" cy="3067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：代名词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0032" y="4515966"/>
            <a:ext cx="16209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1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：代名词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1840" y="2366759"/>
            <a:ext cx="568863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TEARING THE WIND GRADUATION THESIS REPLY </a:t>
            </a:r>
            <a:r>
              <a:rPr lang="zh-CN" altLang="en-US" sz="130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TEMPIATE</a:t>
            </a:r>
            <a:endParaRPr lang="zh-CN" altLang="en-US" sz="13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99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476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2371695"/>
            <a:ext cx="1960880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项目及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r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简述</a:t>
            </a: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187624" y="1923678"/>
            <a:ext cx="1257689" cy="95736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4" tIns="60957" rIns="121914" bIns="60957" numCol="1" anchor="t" anchorCtr="0" compatLnSpc="1"/>
          <a:lstStyle/>
          <a:p>
            <a:endParaRPr lang="en-US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TextBox 94"/>
          <p:cNvSpPr txBox="1"/>
          <p:nvPr/>
        </p:nvSpPr>
        <p:spPr>
          <a:xfrm>
            <a:off x="1324379" y="2851902"/>
            <a:ext cx="98417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aseline="12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en-US" altLang="zh-CN" sz="2400" baseline="1200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43808" y="2067694"/>
            <a:ext cx="90281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400" smtClean="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altLang="en-US" sz="1400">
              <a:solidFill>
                <a:srgbClr val="F2F3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808" y="27317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</a:rPr>
              <a:t>Your content to play here, or through your copy, paste in this box, and select </a:t>
            </a:r>
            <a:r>
              <a:rPr lang="en-US" altLang="zh-CN" sz="800" smtClean="0">
                <a:solidFill>
                  <a:schemeClr val="bg1"/>
                </a:solidFill>
              </a:rPr>
              <a:t>only </a:t>
            </a:r>
            <a:r>
              <a:rPr lang="en-US" altLang="zh-CN" sz="800">
                <a:solidFill>
                  <a:schemeClr val="bg1"/>
                </a:solidFill>
              </a:rPr>
              <a:t>the text. </a:t>
            </a:r>
            <a:endParaRPr lang="en-US" altLang="zh-CN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99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99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/>
      <p:bldP spid="1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1277" y="267494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80374" y="482779"/>
            <a:ext cx="1460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shopcart</a:t>
            </a:r>
            <a:endParaRPr lang="en-US" altLang="zh-CN" sz="24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箭头3"/>
          <p:cNvSpPr/>
          <p:nvPr/>
        </p:nvSpPr>
        <p:spPr bwMode="gray">
          <a:xfrm flipV="1">
            <a:off x="1459842" y="2924532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箭头2"/>
          <p:cNvSpPr/>
          <p:nvPr/>
        </p:nvSpPr>
        <p:spPr bwMode="gray">
          <a:xfrm rot="16200000">
            <a:off x="1675853" y="2449877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箭头1"/>
          <p:cNvSpPr/>
          <p:nvPr/>
        </p:nvSpPr>
        <p:spPr bwMode="gray">
          <a:xfrm>
            <a:off x="1454571" y="1678624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1"/>
          <p:cNvSpPr>
            <a:spLocks noChangeArrowheads="1"/>
          </p:cNvSpPr>
          <p:nvPr/>
        </p:nvSpPr>
        <p:spPr bwMode="gray">
          <a:xfrm>
            <a:off x="3450590" y="899795"/>
            <a:ext cx="4638675" cy="176149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项目背景： 信息大爆炸的今天，网民越来越多，而网络购物的便捷性，也使网购发展愈演愈烈，一个好的购物网站，不仅要具有安全性，可靠性，还要以用户的便捷性为核心，使用户获得良好的购物体验。 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用户可以通过购物车管理自己已选购的产品，用户可以通过搜索查找类别商品。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浏览商品 加购物车 付款 用户登录 订单结算 购物完成 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店家能对商品的</a:t>
            </a: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crud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操作、设置折扣活动等。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商品管理 退出登录 后台管理系统  JS表单验证技术 ajax异步验证 鼠标经过，显示菜单和提示功能 </a:t>
            </a:r>
            <a:endParaRPr lang="zh-CN" altLang="en-US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3" name="标题1"/>
          <p:cNvSpPr>
            <a:spLocks noChangeArrowheads="1"/>
          </p:cNvSpPr>
          <p:nvPr/>
        </p:nvSpPr>
        <p:spPr bwMode="gray">
          <a:xfrm>
            <a:off x="2374305" y="1382479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2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简述及背景</a:t>
            </a:r>
            <a:endParaRPr lang="zh-CN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2"/>
          <p:cNvSpPr>
            <a:spLocks noChangeArrowheads="1"/>
          </p:cNvSpPr>
          <p:nvPr/>
        </p:nvSpPr>
        <p:spPr bwMode="gray">
          <a:xfrm>
            <a:off x="3460750" y="2722245"/>
            <a:ext cx="4578350" cy="74676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+tomcat7+eclipse+mysql5.7</a:t>
            </a:r>
            <a:endParaRPr lang="zh-CN" altLang="en-US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spring+spring mvc+mybatis+jsp+java</a:t>
            </a:r>
            <a:endParaRPr lang="zh-CN" altLang="en-US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标题2"/>
          <p:cNvSpPr>
            <a:spLocks noChangeArrowheads="1"/>
          </p:cNvSpPr>
          <p:nvPr/>
        </p:nvSpPr>
        <p:spPr bwMode="gray">
          <a:xfrm>
            <a:off x="2374305" y="2574893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3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项目技术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3"/>
          <p:cNvSpPr>
            <a:spLocks noChangeArrowheads="1"/>
          </p:cNvSpPr>
          <p:nvPr/>
        </p:nvSpPr>
        <p:spPr bwMode="ltGray">
          <a:xfrm>
            <a:off x="3450590" y="3638550"/>
            <a:ext cx="4578350" cy="143827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项目包括登录（有手机校验）、商品选择、后台设置折扣及商品</a:t>
            </a:r>
            <a:endParaRPr lang="en-US" altLang="zh-CN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分两种角色分为用户和店家</a:t>
            </a: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项目分为前台购物模块，后台管理模块。</a:t>
            </a:r>
            <a:endParaRPr lang="en-US" altLang="zh-CN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用户：商品列表加入购物车、查看购物车、删除购物车中的商品、商品结算</a:t>
            </a:r>
            <a:endParaRPr lang="zh-CN" altLang="zh-CN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店家：商品管理，对商品</a:t>
            </a: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curd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活动管理，设置、取消活动等</a:t>
            </a:r>
            <a:endParaRPr lang="zh-CN" altLang="en-US" sz="120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标题3"/>
          <p:cNvSpPr>
            <a:spLocks noChangeArrowheads="1"/>
          </p:cNvSpPr>
          <p:nvPr/>
        </p:nvSpPr>
        <p:spPr bwMode="gray">
          <a:xfrm>
            <a:off x="2374305" y="3759837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4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Oval 19"/>
          <p:cNvSpPr>
            <a:spLocks noChangeArrowheads="1"/>
          </p:cNvSpPr>
          <p:nvPr/>
        </p:nvSpPr>
        <p:spPr bwMode="auto">
          <a:xfrm>
            <a:off x="1039920" y="2477103"/>
            <a:ext cx="892911" cy="894027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bldLvl="0" animBg="1"/>
      <p:bldP spid="83" grpId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66677" y="49689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07984" y="267514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结构及功能描述</a:t>
            </a:r>
            <a:endParaRPr lang="zh-CN" altLang="en-US" sz="16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427855" y="915670"/>
            <a:ext cx="4401820" cy="2524760"/>
            <a:chOff x="3118330" y="478881"/>
            <a:chExt cx="5118460" cy="2336520"/>
          </a:xfrm>
        </p:grpSpPr>
        <p:grpSp>
          <p:nvGrpSpPr>
            <p:cNvPr id="42" name="组合 41"/>
            <p:cNvGrpSpPr/>
            <p:nvPr/>
          </p:nvGrpSpPr>
          <p:grpSpPr>
            <a:xfrm>
              <a:off x="3118330" y="478881"/>
              <a:ext cx="5118460" cy="2336520"/>
              <a:chOff x="381133" y="307478"/>
              <a:chExt cx="5118460" cy="233652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81133" y="307478"/>
                <a:ext cx="5118460" cy="2336520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30286" y="1051450"/>
                <a:ext cx="1082467" cy="84857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H="1" flipV="1">
                <a:off x="1751631" y="999641"/>
                <a:ext cx="0" cy="1066759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21"/>
              <p:cNvSpPr txBox="1"/>
              <p:nvPr/>
            </p:nvSpPr>
            <p:spPr>
              <a:xfrm>
                <a:off x="1804732" y="679426"/>
                <a:ext cx="3640959" cy="1964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controller包用于存放接收请求的类，充当前后端数据交互的“桥梁”。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service包是所有业务逻辑的接口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service.impl包用于存放service接口的所有实现类mapper包用于存放对数据库操纵的接口和对应的xml实现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pojo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包用于存放项目中用到的所有实体类，它与数据库中的表相对应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config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文件下存放SSM框架整合的必要配置文件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page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文件下</a:t>
                </a: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jsp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页面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webContent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下存放</a:t>
                </a: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css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、</a:t>
                </a: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js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、</a:t>
                </a:r>
                <a:r>
                  <a:rPr lang="en-US" altLang="zh-CN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layui</a:t>
                </a:r>
                <a:r>
                  <a:rPr lang="zh-CN" altLang="en-US" sz="100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文件</a:t>
                </a:r>
                <a:endParaRPr lang="zh-CN" altLang="en-US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9" name="TextBox 22"/>
              <p:cNvSpPr txBox="1"/>
              <p:nvPr/>
            </p:nvSpPr>
            <p:spPr>
              <a:xfrm>
                <a:off x="1971985" y="370875"/>
                <a:ext cx="1795991" cy="312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项目工程结构</a:t>
                </a:r>
                <a:endParaRPr lang="zh-CN" altLang="en-US" sz="1600" b="1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Freeform 34"/>
            <p:cNvSpPr>
              <a:spLocks noEditPoints="1"/>
            </p:cNvSpPr>
            <p:nvPr/>
          </p:nvSpPr>
          <p:spPr bwMode="auto">
            <a:xfrm>
              <a:off x="3560620" y="1412079"/>
              <a:ext cx="496192" cy="470712"/>
            </a:xfrm>
            <a:custGeom>
              <a:avLst/>
              <a:gdLst>
                <a:gd name="T0" fmla="*/ 379 w 498"/>
                <a:gd name="T1" fmla="*/ 0 h 586"/>
                <a:gd name="T2" fmla="*/ 444 w 498"/>
                <a:gd name="T3" fmla="*/ 65 h 586"/>
                <a:gd name="T4" fmla="*/ 416 w 498"/>
                <a:gd name="T5" fmla="*/ 231 h 586"/>
                <a:gd name="T6" fmla="*/ 405 w 498"/>
                <a:gd name="T7" fmla="*/ 38 h 586"/>
                <a:gd name="T8" fmla="*/ 125 w 498"/>
                <a:gd name="T9" fmla="*/ 27 h 586"/>
                <a:gd name="T10" fmla="*/ 167 w 498"/>
                <a:gd name="T11" fmla="*/ 81 h 586"/>
                <a:gd name="T12" fmla="*/ 27 w 498"/>
                <a:gd name="T13" fmla="*/ 249 h 586"/>
                <a:gd name="T14" fmla="*/ 39 w 498"/>
                <a:gd name="T15" fmla="*/ 531 h 586"/>
                <a:gd name="T16" fmla="*/ 148 w 498"/>
                <a:gd name="T17" fmla="*/ 542 h 586"/>
                <a:gd name="T18" fmla="*/ 65 w 498"/>
                <a:gd name="T19" fmla="*/ 570 h 586"/>
                <a:gd name="T20" fmla="*/ 0 w 498"/>
                <a:gd name="T21" fmla="*/ 505 h 586"/>
                <a:gd name="T22" fmla="*/ 1 w 498"/>
                <a:gd name="T23" fmla="*/ 238 h 586"/>
                <a:gd name="T24" fmla="*/ 76 w 498"/>
                <a:gd name="T25" fmla="*/ 7 h 586"/>
                <a:gd name="T26" fmla="*/ 76 w 498"/>
                <a:gd name="T27" fmla="*/ 7 h 586"/>
                <a:gd name="T28" fmla="*/ 76 w 498"/>
                <a:gd name="T29" fmla="*/ 6 h 586"/>
                <a:gd name="T30" fmla="*/ 79 w 498"/>
                <a:gd name="T31" fmla="*/ 3 h 586"/>
                <a:gd name="T32" fmla="*/ 79 w 498"/>
                <a:gd name="T33" fmla="*/ 3 h 586"/>
                <a:gd name="T34" fmla="*/ 79 w 498"/>
                <a:gd name="T35" fmla="*/ 3 h 586"/>
                <a:gd name="T36" fmla="*/ 80 w 498"/>
                <a:gd name="T37" fmla="*/ 3 h 586"/>
                <a:gd name="T38" fmla="*/ 84 w 498"/>
                <a:gd name="T39" fmla="*/ 0 h 586"/>
                <a:gd name="T40" fmla="*/ 84 w 498"/>
                <a:gd name="T41" fmla="*/ 0 h 586"/>
                <a:gd name="T42" fmla="*/ 85 w 498"/>
                <a:gd name="T43" fmla="*/ 0 h 586"/>
                <a:gd name="T44" fmla="*/ 85 w 498"/>
                <a:gd name="T45" fmla="*/ 0 h 586"/>
                <a:gd name="T46" fmla="*/ 85 w 498"/>
                <a:gd name="T47" fmla="*/ 0 h 586"/>
                <a:gd name="T48" fmla="*/ 86 w 498"/>
                <a:gd name="T49" fmla="*/ 0 h 586"/>
                <a:gd name="T50" fmla="*/ 88 w 498"/>
                <a:gd name="T51" fmla="*/ 0 h 586"/>
                <a:gd name="T52" fmla="*/ 82 w 498"/>
                <a:gd name="T53" fmla="*/ 398 h 586"/>
                <a:gd name="T54" fmla="*/ 225 w 498"/>
                <a:gd name="T55" fmla="*/ 376 h 586"/>
                <a:gd name="T56" fmla="*/ 82 w 498"/>
                <a:gd name="T57" fmla="*/ 316 h 586"/>
                <a:gd name="T58" fmla="*/ 225 w 498"/>
                <a:gd name="T59" fmla="*/ 338 h 586"/>
                <a:gd name="T60" fmla="*/ 82 w 498"/>
                <a:gd name="T61" fmla="*/ 316 h 586"/>
                <a:gd name="T62" fmla="*/ 82 w 498"/>
                <a:gd name="T63" fmla="*/ 282 h 586"/>
                <a:gd name="T64" fmla="*/ 369 w 498"/>
                <a:gd name="T65" fmla="*/ 260 h 586"/>
                <a:gd name="T66" fmla="*/ 230 w 498"/>
                <a:gd name="T67" fmla="*/ 191 h 586"/>
                <a:gd name="T68" fmla="*/ 369 w 498"/>
                <a:gd name="T69" fmla="*/ 213 h 586"/>
                <a:gd name="T70" fmla="*/ 230 w 498"/>
                <a:gd name="T71" fmla="*/ 191 h 586"/>
                <a:gd name="T72" fmla="*/ 230 w 498"/>
                <a:gd name="T73" fmla="*/ 152 h 586"/>
                <a:gd name="T74" fmla="*/ 369 w 498"/>
                <a:gd name="T75" fmla="*/ 130 h 586"/>
                <a:gd name="T76" fmla="*/ 230 w 498"/>
                <a:gd name="T77" fmla="*/ 75 h 586"/>
                <a:gd name="T78" fmla="*/ 369 w 498"/>
                <a:gd name="T79" fmla="*/ 97 h 586"/>
                <a:gd name="T80" fmla="*/ 230 w 498"/>
                <a:gd name="T81" fmla="*/ 75 h 586"/>
                <a:gd name="T82" fmla="*/ 208 w 498"/>
                <a:gd name="T83" fmla="*/ 482 h 586"/>
                <a:gd name="T84" fmla="*/ 498 w 498"/>
                <a:gd name="T85" fmla="*/ 326 h 586"/>
                <a:gd name="T86" fmla="*/ 200 w 498"/>
                <a:gd name="T87" fmla="*/ 492 h 586"/>
                <a:gd name="T88" fmla="*/ 196 w 498"/>
                <a:gd name="T89" fmla="*/ 586 h 586"/>
                <a:gd name="T90" fmla="*/ 200 w 498"/>
                <a:gd name="T91" fmla="*/ 492 h 586"/>
                <a:gd name="T92" fmla="*/ 416 w 498"/>
                <a:gd name="T93" fmla="*/ 453 h 586"/>
                <a:gd name="T94" fmla="*/ 405 w 498"/>
                <a:gd name="T95" fmla="*/ 531 h 586"/>
                <a:gd name="T96" fmla="*/ 326 w 498"/>
                <a:gd name="T97" fmla="*/ 542 h 586"/>
                <a:gd name="T98" fmla="*/ 322 w 498"/>
                <a:gd name="T99" fmla="*/ 570 h 586"/>
                <a:gd name="T100" fmla="*/ 425 w 498"/>
                <a:gd name="T101" fmla="*/ 551 h 586"/>
                <a:gd name="T102" fmla="*/ 444 w 498"/>
                <a:gd name="T103" fmla="*/ 426 h 586"/>
                <a:gd name="T104" fmla="*/ 137 w 498"/>
                <a:gd name="T105" fmla="*/ 74 h 586"/>
                <a:gd name="T106" fmla="*/ 49 w 498"/>
                <a:gd name="T107" fmla="*/ 18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8" h="586">
                  <a:moveTo>
                    <a:pt x="88" y="0"/>
                  </a:moveTo>
                  <a:cubicBezTo>
                    <a:pt x="379" y="0"/>
                    <a:pt x="379" y="0"/>
                    <a:pt x="379" y="0"/>
                  </a:cubicBezTo>
                  <a:cubicBezTo>
                    <a:pt x="397" y="0"/>
                    <a:pt x="413" y="7"/>
                    <a:pt x="425" y="19"/>
                  </a:cubicBezTo>
                  <a:cubicBezTo>
                    <a:pt x="437" y="31"/>
                    <a:pt x="444" y="47"/>
                    <a:pt x="444" y="65"/>
                  </a:cubicBezTo>
                  <a:cubicBezTo>
                    <a:pt x="444" y="204"/>
                    <a:pt x="444" y="204"/>
                    <a:pt x="444" y="204"/>
                  </a:cubicBezTo>
                  <a:cubicBezTo>
                    <a:pt x="416" y="231"/>
                    <a:pt x="416" y="231"/>
                    <a:pt x="416" y="231"/>
                  </a:cubicBezTo>
                  <a:cubicBezTo>
                    <a:pt x="416" y="65"/>
                    <a:pt x="416" y="65"/>
                    <a:pt x="416" y="65"/>
                  </a:cubicBezTo>
                  <a:cubicBezTo>
                    <a:pt x="416" y="55"/>
                    <a:pt x="412" y="45"/>
                    <a:pt x="405" y="38"/>
                  </a:cubicBezTo>
                  <a:cubicBezTo>
                    <a:pt x="398" y="31"/>
                    <a:pt x="389" y="27"/>
                    <a:pt x="379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66" y="62"/>
                    <a:pt x="166" y="62"/>
                    <a:pt x="166" y="62"/>
                  </a:cubicBezTo>
                  <a:cubicBezTo>
                    <a:pt x="171" y="67"/>
                    <a:pt x="172" y="75"/>
                    <a:pt x="167" y="81"/>
                  </a:cubicBezTo>
                  <a:cubicBezTo>
                    <a:pt x="167" y="81"/>
                    <a:pt x="167" y="81"/>
                    <a:pt x="167" y="81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7" y="505"/>
                    <a:pt x="27" y="505"/>
                    <a:pt x="27" y="505"/>
                  </a:cubicBezTo>
                  <a:cubicBezTo>
                    <a:pt x="27" y="515"/>
                    <a:pt x="32" y="524"/>
                    <a:pt x="39" y="531"/>
                  </a:cubicBezTo>
                  <a:cubicBezTo>
                    <a:pt x="45" y="538"/>
                    <a:pt x="55" y="542"/>
                    <a:pt x="65" y="542"/>
                  </a:cubicBezTo>
                  <a:cubicBezTo>
                    <a:pt x="148" y="542"/>
                    <a:pt x="148" y="542"/>
                    <a:pt x="148" y="542"/>
                  </a:cubicBezTo>
                  <a:cubicBezTo>
                    <a:pt x="139" y="570"/>
                    <a:pt x="139" y="570"/>
                    <a:pt x="139" y="570"/>
                  </a:cubicBezTo>
                  <a:cubicBezTo>
                    <a:pt x="65" y="570"/>
                    <a:pt x="65" y="570"/>
                    <a:pt x="65" y="570"/>
                  </a:cubicBezTo>
                  <a:cubicBezTo>
                    <a:pt x="47" y="570"/>
                    <a:pt x="31" y="563"/>
                    <a:pt x="19" y="551"/>
                  </a:cubicBezTo>
                  <a:cubicBezTo>
                    <a:pt x="7" y="539"/>
                    <a:pt x="0" y="522"/>
                    <a:pt x="0" y="50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2"/>
                    <a:pt x="0" y="240"/>
                    <a:pt x="1" y="238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8"/>
                    <a:pt x="76" y="8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5"/>
                    <a:pt x="78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2" y="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7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82" y="376"/>
                  </a:moveTo>
                  <a:cubicBezTo>
                    <a:pt x="82" y="398"/>
                    <a:pt x="82" y="398"/>
                    <a:pt x="82" y="398"/>
                  </a:cubicBezTo>
                  <a:cubicBezTo>
                    <a:pt x="225" y="398"/>
                    <a:pt x="225" y="398"/>
                    <a:pt x="225" y="398"/>
                  </a:cubicBezTo>
                  <a:cubicBezTo>
                    <a:pt x="225" y="376"/>
                    <a:pt x="225" y="376"/>
                    <a:pt x="225" y="376"/>
                  </a:cubicBezTo>
                  <a:cubicBezTo>
                    <a:pt x="82" y="376"/>
                    <a:pt x="82" y="376"/>
                    <a:pt x="82" y="376"/>
                  </a:cubicBezTo>
                  <a:close/>
                  <a:moveTo>
                    <a:pt x="82" y="316"/>
                  </a:moveTo>
                  <a:cubicBezTo>
                    <a:pt x="82" y="338"/>
                    <a:pt x="82" y="338"/>
                    <a:pt x="82" y="338"/>
                  </a:cubicBezTo>
                  <a:cubicBezTo>
                    <a:pt x="225" y="338"/>
                    <a:pt x="225" y="338"/>
                    <a:pt x="225" y="338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82" y="316"/>
                    <a:pt x="82" y="316"/>
                    <a:pt x="82" y="316"/>
                  </a:cubicBezTo>
                  <a:close/>
                  <a:moveTo>
                    <a:pt x="82" y="260"/>
                  </a:moveTo>
                  <a:cubicBezTo>
                    <a:pt x="82" y="282"/>
                    <a:pt x="82" y="282"/>
                    <a:pt x="82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60"/>
                    <a:pt x="369" y="260"/>
                    <a:pt x="369" y="260"/>
                  </a:cubicBezTo>
                  <a:cubicBezTo>
                    <a:pt x="82" y="260"/>
                    <a:pt x="82" y="260"/>
                    <a:pt x="82" y="260"/>
                  </a:cubicBezTo>
                  <a:close/>
                  <a:moveTo>
                    <a:pt x="230" y="191"/>
                  </a:moveTo>
                  <a:cubicBezTo>
                    <a:pt x="230" y="213"/>
                    <a:pt x="230" y="213"/>
                    <a:pt x="230" y="213"/>
                  </a:cubicBezTo>
                  <a:cubicBezTo>
                    <a:pt x="369" y="213"/>
                    <a:pt x="369" y="213"/>
                    <a:pt x="369" y="213"/>
                  </a:cubicBezTo>
                  <a:cubicBezTo>
                    <a:pt x="369" y="191"/>
                    <a:pt x="369" y="191"/>
                    <a:pt x="369" y="191"/>
                  </a:cubicBezTo>
                  <a:cubicBezTo>
                    <a:pt x="230" y="191"/>
                    <a:pt x="230" y="191"/>
                    <a:pt x="230" y="191"/>
                  </a:cubicBezTo>
                  <a:close/>
                  <a:moveTo>
                    <a:pt x="230" y="130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369" y="152"/>
                    <a:pt x="369" y="152"/>
                    <a:pt x="369" y="152"/>
                  </a:cubicBezTo>
                  <a:cubicBezTo>
                    <a:pt x="369" y="130"/>
                    <a:pt x="369" y="130"/>
                    <a:pt x="369" y="130"/>
                  </a:cubicBezTo>
                  <a:cubicBezTo>
                    <a:pt x="230" y="130"/>
                    <a:pt x="230" y="130"/>
                    <a:pt x="230" y="130"/>
                  </a:cubicBezTo>
                  <a:close/>
                  <a:moveTo>
                    <a:pt x="230" y="75"/>
                  </a:moveTo>
                  <a:cubicBezTo>
                    <a:pt x="230" y="97"/>
                    <a:pt x="230" y="97"/>
                    <a:pt x="230" y="97"/>
                  </a:cubicBezTo>
                  <a:cubicBezTo>
                    <a:pt x="369" y="97"/>
                    <a:pt x="369" y="97"/>
                    <a:pt x="369" y="97"/>
                  </a:cubicBezTo>
                  <a:cubicBezTo>
                    <a:pt x="369" y="75"/>
                    <a:pt x="369" y="75"/>
                    <a:pt x="369" y="75"/>
                  </a:cubicBezTo>
                  <a:cubicBezTo>
                    <a:pt x="230" y="75"/>
                    <a:pt x="230" y="75"/>
                    <a:pt x="230" y="75"/>
                  </a:cubicBezTo>
                  <a:close/>
                  <a:moveTo>
                    <a:pt x="431" y="259"/>
                  </a:moveTo>
                  <a:cubicBezTo>
                    <a:pt x="208" y="482"/>
                    <a:pt x="208" y="482"/>
                    <a:pt x="208" y="482"/>
                  </a:cubicBezTo>
                  <a:cubicBezTo>
                    <a:pt x="275" y="549"/>
                    <a:pt x="275" y="549"/>
                    <a:pt x="275" y="549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431" y="259"/>
                    <a:pt x="431" y="259"/>
                    <a:pt x="431" y="259"/>
                  </a:cubicBezTo>
                  <a:close/>
                  <a:moveTo>
                    <a:pt x="200" y="492"/>
                  </a:moveTo>
                  <a:cubicBezTo>
                    <a:pt x="174" y="565"/>
                    <a:pt x="174" y="565"/>
                    <a:pt x="174" y="565"/>
                  </a:cubicBezTo>
                  <a:cubicBezTo>
                    <a:pt x="196" y="586"/>
                    <a:pt x="196" y="586"/>
                    <a:pt x="196" y="586"/>
                  </a:cubicBezTo>
                  <a:cubicBezTo>
                    <a:pt x="266" y="558"/>
                    <a:pt x="266" y="558"/>
                    <a:pt x="266" y="558"/>
                  </a:cubicBezTo>
                  <a:cubicBezTo>
                    <a:pt x="200" y="492"/>
                    <a:pt x="200" y="492"/>
                    <a:pt x="200" y="492"/>
                  </a:cubicBezTo>
                  <a:close/>
                  <a:moveTo>
                    <a:pt x="444" y="426"/>
                  </a:moveTo>
                  <a:cubicBezTo>
                    <a:pt x="416" y="453"/>
                    <a:pt x="416" y="453"/>
                    <a:pt x="416" y="453"/>
                  </a:cubicBezTo>
                  <a:cubicBezTo>
                    <a:pt x="416" y="505"/>
                    <a:pt x="416" y="505"/>
                    <a:pt x="416" y="505"/>
                  </a:cubicBezTo>
                  <a:cubicBezTo>
                    <a:pt x="416" y="515"/>
                    <a:pt x="412" y="524"/>
                    <a:pt x="405" y="531"/>
                  </a:cubicBezTo>
                  <a:cubicBezTo>
                    <a:pt x="398" y="538"/>
                    <a:pt x="389" y="542"/>
                    <a:pt x="379" y="542"/>
                  </a:cubicBezTo>
                  <a:cubicBezTo>
                    <a:pt x="326" y="542"/>
                    <a:pt x="326" y="542"/>
                    <a:pt x="326" y="542"/>
                  </a:cubicBezTo>
                  <a:cubicBezTo>
                    <a:pt x="310" y="558"/>
                    <a:pt x="310" y="558"/>
                    <a:pt x="310" y="558"/>
                  </a:cubicBezTo>
                  <a:cubicBezTo>
                    <a:pt x="322" y="570"/>
                    <a:pt x="322" y="570"/>
                    <a:pt x="322" y="570"/>
                  </a:cubicBezTo>
                  <a:cubicBezTo>
                    <a:pt x="379" y="570"/>
                    <a:pt x="379" y="570"/>
                    <a:pt x="379" y="570"/>
                  </a:cubicBezTo>
                  <a:cubicBezTo>
                    <a:pt x="397" y="570"/>
                    <a:pt x="413" y="563"/>
                    <a:pt x="425" y="551"/>
                  </a:cubicBezTo>
                  <a:cubicBezTo>
                    <a:pt x="437" y="539"/>
                    <a:pt x="444" y="522"/>
                    <a:pt x="444" y="505"/>
                  </a:cubicBezTo>
                  <a:cubicBezTo>
                    <a:pt x="444" y="426"/>
                    <a:pt x="444" y="426"/>
                    <a:pt x="444" y="426"/>
                  </a:cubicBezTo>
                  <a:close/>
                  <a:moveTo>
                    <a:pt x="49" y="180"/>
                  </a:moveTo>
                  <a:cubicBezTo>
                    <a:pt x="137" y="74"/>
                    <a:pt x="137" y="74"/>
                    <a:pt x="137" y="74"/>
                  </a:cubicBezTo>
                  <a:cubicBezTo>
                    <a:pt x="95" y="37"/>
                    <a:pt x="95" y="37"/>
                    <a:pt x="95" y="37"/>
                  </a:cubicBezTo>
                  <a:lnTo>
                    <a:pt x="49" y="18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121920"/>
            <a:ext cx="2284095" cy="5022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120" y="836930"/>
            <a:ext cx="1354455" cy="1165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120" y="2068195"/>
            <a:ext cx="1570355" cy="2973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855" y="3533775"/>
            <a:ext cx="4302760" cy="149225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3808" y="2371695"/>
            <a:ext cx="2580005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组内分工</a:t>
            </a:r>
            <a:r>
              <a:rPr lang="en-US" altLang="zh-CN" sz="2000" b="1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各负责模块</a:t>
            </a:r>
            <a:endParaRPr lang="en-US" altLang="zh-CN" sz="2000" b="1">
              <a:solidFill>
                <a:srgbClr val="F2F3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187624" y="1923678"/>
            <a:ext cx="1257689" cy="957360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14" tIns="60957" rIns="121914" bIns="60957" numCol="1" anchor="t" anchorCtr="0" compatLnSpc="1"/>
          <a:lstStyle/>
          <a:p>
            <a:endParaRPr lang="en-US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TextBox 94"/>
          <p:cNvSpPr txBox="1"/>
          <p:nvPr/>
        </p:nvSpPr>
        <p:spPr>
          <a:xfrm>
            <a:off x="1324379" y="2873639"/>
            <a:ext cx="984179" cy="4181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aseline="12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baseline="1200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400" baseline="1200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43808" y="2067694"/>
            <a:ext cx="90281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smtClean="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40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1400" smtClean="0">
                <a:solidFill>
                  <a:srgbClr val="F2F3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1400">
              <a:solidFill>
                <a:srgbClr val="F2F3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3808" y="27317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bg1"/>
                </a:solidFill>
              </a:rPr>
              <a:t>Your content to play here, or through your copy, paste in this box, and select </a:t>
            </a:r>
            <a:r>
              <a:rPr lang="en-US" altLang="zh-CN" sz="800" smtClean="0">
                <a:solidFill>
                  <a:schemeClr val="bg1"/>
                </a:solidFill>
              </a:rPr>
              <a:t>only </a:t>
            </a:r>
            <a:r>
              <a:rPr lang="en-US" altLang="zh-CN" sz="800">
                <a:solidFill>
                  <a:schemeClr val="bg1"/>
                </a:solidFill>
              </a:rPr>
              <a:t>the text. </a:t>
            </a:r>
            <a:endParaRPr lang="en-US" altLang="zh-CN" sz="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/>
      <p:bldP spid="1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76202" y="195739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492084" y="44975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数据库及表</a:t>
            </a:r>
            <a:endParaRPr lang="zh-CN" altLang="en-US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83260" y="514350"/>
            <a:ext cx="1685290" cy="36195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2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38"/>
          <p:cNvSpPr txBox="1"/>
          <p:nvPr/>
        </p:nvSpPr>
        <p:spPr>
          <a:xfrm>
            <a:off x="899795" y="584200"/>
            <a:ext cx="1392555" cy="202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0" b="1" i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 - shop</a:t>
            </a:r>
            <a:endParaRPr lang="zh-CN" altLang="en-US" sz="1100" b="1" i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93"/>
          <p:cNvSpPr/>
          <p:nvPr/>
        </p:nvSpPr>
        <p:spPr>
          <a:xfrm>
            <a:off x="539321" y="348124"/>
            <a:ext cx="288001" cy="288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2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矩形 93"/>
          <p:cNvSpPr/>
          <p:nvPr/>
        </p:nvSpPr>
        <p:spPr>
          <a:xfrm rot="10800000">
            <a:off x="2196008" y="699624"/>
            <a:ext cx="288001" cy="288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2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321945" y="915035"/>
            <a:ext cx="1253490" cy="58166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46"/>
          <p:cNvSpPr txBox="1"/>
          <p:nvPr/>
        </p:nvSpPr>
        <p:spPr>
          <a:xfrm>
            <a:off x="538869" y="1082856"/>
            <a:ext cx="8192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600" b="1"/>
              <a:t>商品表</a:t>
            </a:r>
            <a:endParaRPr lang="zh-CN" altLang="en-US" sz="1600" b="1"/>
          </a:p>
        </p:txBody>
      </p:sp>
      <p:sp>
        <p:nvSpPr>
          <p:cNvPr id="31" name="Freeform 5"/>
          <p:cNvSpPr/>
          <p:nvPr/>
        </p:nvSpPr>
        <p:spPr bwMode="auto">
          <a:xfrm>
            <a:off x="6447790" y="914400"/>
            <a:ext cx="1294765" cy="58610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46"/>
          <p:cNvSpPr txBox="1"/>
          <p:nvPr/>
        </p:nvSpPr>
        <p:spPr>
          <a:xfrm>
            <a:off x="6714010" y="1084761"/>
            <a:ext cx="8192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sz="1600" b="1"/>
              <a:t>折扣表</a:t>
            </a:r>
            <a:endParaRPr lang="zh-CN" sz="1600" b="1"/>
          </a:p>
        </p:txBody>
      </p:sp>
      <p:sp>
        <p:nvSpPr>
          <p:cNvPr id="34" name="Freeform 5"/>
          <p:cNvSpPr/>
          <p:nvPr/>
        </p:nvSpPr>
        <p:spPr bwMode="auto">
          <a:xfrm>
            <a:off x="323215" y="2858770"/>
            <a:ext cx="1330960" cy="61595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46"/>
          <p:cNvSpPr txBox="1"/>
          <p:nvPr/>
        </p:nvSpPr>
        <p:spPr>
          <a:xfrm>
            <a:off x="577771" y="3027226"/>
            <a:ext cx="8192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sz="1600" b="1"/>
              <a:t>购物车表</a:t>
            </a:r>
            <a:endParaRPr lang="zh-CN" sz="1600" b="1"/>
          </a:p>
        </p:txBody>
      </p:sp>
      <p:sp>
        <p:nvSpPr>
          <p:cNvPr id="37" name="Freeform 5"/>
          <p:cNvSpPr/>
          <p:nvPr/>
        </p:nvSpPr>
        <p:spPr bwMode="auto">
          <a:xfrm>
            <a:off x="6476365" y="2911475"/>
            <a:ext cx="1294130" cy="63944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4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30" tIns="45714" rIns="91430" bIns="45714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46"/>
          <p:cNvSpPr txBox="1"/>
          <p:nvPr/>
        </p:nvSpPr>
        <p:spPr>
          <a:xfrm>
            <a:off x="6731956" y="3125651"/>
            <a:ext cx="8192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sz="1600" b="1"/>
              <a:t>用户表</a:t>
            </a:r>
            <a:endParaRPr lang="zh-CN" sz="16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3531870"/>
            <a:ext cx="4065270" cy="1542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3845"/>
            <a:ext cx="4171950" cy="1247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655" y="3625215"/>
            <a:ext cx="3950335" cy="1422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655" y="1558290"/>
            <a:ext cx="385762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1640" y="1125855"/>
            <a:ext cx="12039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/>
              <a:t>用于存储商品信息</a:t>
            </a:r>
            <a:endParaRPr lang="zh-CN" altLang="en-US" sz="1000" b="1"/>
          </a:p>
        </p:txBody>
      </p:sp>
      <p:sp>
        <p:nvSpPr>
          <p:cNvPr id="8" name="文本框 7"/>
          <p:cNvSpPr txBox="1"/>
          <p:nvPr/>
        </p:nvSpPr>
        <p:spPr>
          <a:xfrm>
            <a:off x="5345430" y="1141095"/>
            <a:ext cx="12039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/>
              <a:t>用于存储店家折扣</a:t>
            </a:r>
            <a:endParaRPr lang="zh-CN" altLang="en-US" sz="1000" b="1"/>
          </a:p>
        </p:txBody>
      </p:sp>
      <p:sp>
        <p:nvSpPr>
          <p:cNvPr id="12" name="文本框 11"/>
          <p:cNvSpPr txBox="1"/>
          <p:nvPr/>
        </p:nvSpPr>
        <p:spPr>
          <a:xfrm>
            <a:off x="1828165" y="3163570"/>
            <a:ext cx="1714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/>
              <a:t>用于存储用户添加商品信息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5345430" y="3220085"/>
            <a:ext cx="12039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/>
              <a:t>用于存储用户信息</a:t>
            </a:r>
            <a:endParaRPr lang="zh-CN" altLang="en-US" sz="10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" y="2058035"/>
            <a:ext cx="8650605" cy="149288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/>
      <p:bldP spid="26" grpId="0" bldLvl="0" animBg="1"/>
      <p:bldP spid="27" grpId="0" bldLvl="0" animBg="1"/>
      <p:bldP spid="28" grpId="0" bldLvl="0" animBg="1"/>
      <p:bldP spid="29" grpId="0"/>
      <p:bldP spid="31" grpId="0" bldLvl="0" animBg="1"/>
      <p:bldP spid="32" grpId="0"/>
      <p:bldP spid="34" grpId="0" bldLvl="0" animBg="1"/>
      <p:bldP spid="35" grpId="0"/>
      <p:bldP spid="37" grpId="0" bldLvl="0" animBg="1"/>
      <p:bldP spid="38" grpId="0"/>
      <p:bldP spid="6" grpId="0"/>
      <p:bldP spid="8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547" y="-19526"/>
            <a:ext cx="2661446" cy="936104"/>
            <a:chOff x="2859260" y="0"/>
            <a:chExt cx="3861580" cy="12767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11758" b="21887"/>
            <a:stretch>
              <a:fillRect/>
            </a:stretch>
          </p:blipFill>
          <p:spPr>
            <a:xfrm>
              <a:off x="4684542" y="2295"/>
              <a:ext cx="2036298" cy="12744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6" t="25464" r="33588" b="21887"/>
            <a:stretch>
              <a:fillRect/>
            </a:stretch>
          </p:blipFill>
          <p:spPr>
            <a:xfrm flipH="1">
              <a:off x="2859260" y="0"/>
              <a:ext cx="2205111" cy="12744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3707547" y="198299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endParaRPr lang="zh-CN" altLang="en-US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67177" y="771644"/>
            <a:ext cx="1850988" cy="360299"/>
            <a:chOff x="992718" y="4679335"/>
            <a:chExt cx="2467984" cy="480399"/>
          </a:xfrm>
        </p:grpSpPr>
        <p:sp>
          <p:nvSpPr>
            <p:cNvPr id="33" name="矩形 32"/>
            <p:cNvSpPr/>
            <p:nvPr/>
          </p:nvSpPr>
          <p:spPr>
            <a:xfrm>
              <a:off x="992718" y="4679335"/>
              <a:ext cx="2467984" cy="48039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1599328" y="4695409"/>
              <a:ext cx="117348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登录界面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47828" y="760849"/>
            <a:ext cx="1850988" cy="360299"/>
            <a:chOff x="3565831" y="3765781"/>
            <a:chExt cx="2467984" cy="480399"/>
          </a:xfrm>
        </p:grpSpPr>
        <p:sp>
          <p:nvSpPr>
            <p:cNvPr id="36" name="矩形 35"/>
            <p:cNvSpPr/>
            <p:nvPr/>
          </p:nvSpPr>
          <p:spPr>
            <a:xfrm>
              <a:off x="3565831" y="3765781"/>
              <a:ext cx="2467984" cy="48039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矩形 36"/>
            <p:cNvSpPr>
              <a:spLocks noChangeArrowheads="1"/>
            </p:cNvSpPr>
            <p:nvPr/>
          </p:nvSpPr>
          <p:spPr bwMode="auto">
            <a:xfrm>
              <a:off x="3926065" y="3810642"/>
              <a:ext cx="174752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login.jsp</a:t>
              </a: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页面</a:t>
              </a:r>
              <a:endPara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46893" y="762118"/>
            <a:ext cx="1850988" cy="360299"/>
            <a:chOff x="6226997" y="4605674"/>
            <a:chExt cx="2467984" cy="480399"/>
          </a:xfrm>
        </p:grpSpPr>
        <p:sp>
          <p:nvSpPr>
            <p:cNvPr id="39" name="矩形 38"/>
            <p:cNvSpPr/>
            <p:nvPr/>
          </p:nvSpPr>
          <p:spPr>
            <a:xfrm>
              <a:off x="6226997" y="4605674"/>
              <a:ext cx="2467984" cy="48039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874250" y="4650536"/>
              <a:ext cx="117348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各层代码</a:t>
              </a:r>
              <a:endPara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57429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1168400"/>
            <a:ext cx="2552065" cy="2040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1156335"/>
            <a:ext cx="3693160" cy="19951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035" y="1203325"/>
            <a:ext cx="1600200" cy="2209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305" y="1203325"/>
            <a:ext cx="988060" cy="11049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36697" y="3250049"/>
            <a:ext cx="1850988" cy="360299"/>
            <a:chOff x="992718" y="4679335"/>
            <a:chExt cx="2467984" cy="480399"/>
          </a:xfrm>
        </p:grpSpPr>
        <p:sp>
          <p:nvSpPr>
            <p:cNvPr id="16" name="矩形 15"/>
            <p:cNvSpPr/>
            <p:nvPr/>
          </p:nvSpPr>
          <p:spPr>
            <a:xfrm>
              <a:off x="992718" y="4679335"/>
              <a:ext cx="2467984" cy="48039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1599328" y="4695409"/>
              <a:ext cx="117348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注册界面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" y="3651885"/>
            <a:ext cx="3120390" cy="13487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7720" y="3701415"/>
            <a:ext cx="5183505" cy="104203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497688" y="3246874"/>
            <a:ext cx="1850988" cy="360299"/>
            <a:chOff x="3565831" y="3765781"/>
            <a:chExt cx="2467984" cy="480399"/>
          </a:xfrm>
        </p:grpSpPr>
        <p:sp>
          <p:nvSpPr>
            <p:cNvPr id="27" name="矩形 26"/>
            <p:cNvSpPr/>
            <p:nvPr/>
          </p:nvSpPr>
          <p:spPr>
            <a:xfrm>
              <a:off x="3565831" y="3765781"/>
              <a:ext cx="2467984" cy="48039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3845633" y="3810642"/>
              <a:ext cx="1908387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registr.jsp</a:t>
              </a: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页面</a:t>
              </a:r>
              <a:endPara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07547" y="198299"/>
            <a:ext cx="15773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孙浪</a:t>
            </a:r>
            <a:endParaRPr lang="zh-CN" altLang="en-US" sz="16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83260" y="114300"/>
            <a:ext cx="1943100" cy="351141"/>
            <a:chOff x="920130" y="4679335"/>
            <a:chExt cx="2467984" cy="480399"/>
          </a:xfrm>
        </p:grpSpPr>
        <p:sp>
          <p:nvSpPr>
            <p:cNvPr id="33" name="矩形 32"/>
            <p:cNvSpPr/>
            <p:nvPr/>
          </p:nvSpPr>
          <p:spPr>
            <a:xfrm>
              <a:off x="920130" y="4679335"/>
              <a:ext cx="2467984" cy="48039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1037884" y="4719297"/>
              <a:ext cx="2268771" cy="398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Controller</a:t>
              </a: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层</a:t>
              </a:r>
              <a:endPara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49420" y="142875"/>
            <a:ext cx="1056640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957" tIns="33478" rIns="66957" bIns="3347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Mapper</a:t>
            </a:r>
            <a:r>
              <a: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层</a:t>
            </a:r>
            <a:endParaRPr lang="zh-CN" altLang="en-US" sz="1465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968253" y="142993"/>
            <a:ext cx="1850988" cy="360299"/>
            <a:chOff x="6226997" y="4605674"/>
            <a:chExt cx="2467984" cy="480399"/>
          </a:xfrm>
        </p:grpSpPr>
        <p:sp>
          <p:nvSpPr>
            <p:cNvPr id="39" name="矩形 38"/>
            <p:cNvSpPr/>
            <p:nvPr/>
          </p:nvSpPr>
          <p:spPr>
            <a:xfrm>
              <a:off x="6226997" y="4605674"/>
              <a:ext cx="2467984" cy="48039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6796780" y="4650536"/>
              <a:ext cx="132842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Service</a:t>
              </a:r>
              <a:r>
                <a:rPr lang="zh-CN" alt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层</a:t>
              </a:r>
              <a:endParaRPr lang="zh-CN" alt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574290"/>
            <a:ext cx="0" cy="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3923482" y="142359"/>
            <a:ext cx="1850988" cy="360299"/>
            <a:chOff x="992718" y="4679335"/>
            <a:chExt cx="2467984" cy="480399"/>
          </a:xfrm>
        </p:grpSpPr>
        <p:sp>
          <p:nvSpPr>
            <p:cNvPr id="16" name="矩形 15"/>
            <p:cNvSpPr/>
            <p:nvPr/>
          </p:nvSpPr>
          <p:spPr>
            <a:xfrm>
              <a:off x="992718" y="4679335"/>
              <a:ext cx="2467984" cy="48039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1819039" y="4695409"/>
              <a:ext cx="73406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6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Pojo</a:t>
              </a:r>
              <a:endParaRPr lang="en-US" sz="146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502285"/>
            <a:ext cx="3705860" cy="3020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130"/>
            <a:ext cx="3923030" cy="1310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055" y="2112645"/>
            <a:ext cx="2382520" cy="1572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205" y="4074795"/>
            <a:ext cx="3700145" cy="1052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170" y="586740"/>
            <a:ext cx="1853565" cy="13773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450" y="2045335"/>
            <a:ext cx="2080895" cy="1974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6055" y="586740"/>
            <a:ext cx="1637030" cy="9836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27805" y="3770630"/>
            <a:ext cx="15005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UserMapper.xml</a:t>
            </a:r>
            <a:endParaRPr lang="en-US" altLang="zh-CN" sz="1000" b="1"/>
          </a:p>
        </p:txBody>
      </p:sp>
      <p:grpSp>
        <p:nvGrpSpPr>
          <p:cNvPr id="23" name="组合 22"/>
          <p:cNvGrpSpPr/>
          <p:nvPr/>
        </p:nvGrpSpPr>
        <p:grpSpPr>
          <a:xfrm>
            <a:off x="3923482" y="1673979"/>
            <a:ext cx="1850988" cy="360299"/>
            <a:chOff x="992718" y="4679335"/>
            <a:chExt cx="2467984" cy="480399"/>
          </a:xfrm>
        </p:grpSpPr>
        <p:sp>
          <p:nvSpPr>
            <p:cNvPr id="24" name="矩形 23"/>
            <p:cNvSpPr/>
            <p:nvPr/>
          </p:nvSpPr>
          <p:spPr>
            <a:xfrm>
              <a:off x="992718" y="4679335"/>
              <a:ext cx="2467984" cy="480399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486299" y="4695409"/>
              <a:ext cx="1399540" cy="386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957" tIns="33478" rIns="66957" bIns="33478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46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Mapper</a:t>
              </a:r>
              <a:r>
                <a:rPr lang="zh-CN" altLang="en-US" sz="146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层</a:t>
              </a:r>
              <a:endParaRPr lang="zh-CN" altLang="en-US" sz="146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4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4*n_i*1_1"/>
  <p:tag name="KSO_WM_UNIT_LAYERLEVEL" val="1_1"/>
  <p:tag name="KSO_WM_DIAGRAM_GROUP_CODE" val="n1-1"/>
  <p:tag name="KSO_WM_UNIT_LINE_FORE_SCHEMECOLOR_INDEX" val="13"/>
  <p:tag name="KSO_WM_UNIT_LINE_FILL_TYPE" val="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4*n_h_h_g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4*n_h_h_g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4_1"/>
  <p:tag name="KSO_WM_UNIT_ID" val="diagram160845_4*n_h_h_g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4_1"/>
  <p:tag name="KSO_WM_UNIT_PRESET_TEXT_LEN" val="5"/>
  <p:tag name="KSO_WM_DIAGRAM_GROUP_CODE" val="n1-1"/>
  <p:tag name="KSO_WM_UNIT_FILL_FORE_SCHEMECOLOR_INDEX" val="5"/>
  <p:tag name="KSO_WM_UNI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7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487">
      <a:dk1>
        <a:srgbClr val="000000"/>
      </a:dk1>
      <a:lt1>
        <a:srgbClr val="F2F2F2"/>
      </a:lt1>
      <a:dk2>
        <a:srgbClr val="5A5A5A"/>
      </a:dk2>
      <a:lt2>
        <a:srgbClr val="F2F2F2"/>
      </a:lt2>
      <a:accent1>
        <a:srgbClr val="004E94"/>
      </a:accent1>
      <a:accent2>
        <a:srgbClr val="004E94"/>
      </a:accent2>
      <a:accent3>
        <a:srgbClr val="004E94"/>
      </a:accent3>
      <a:accent4>
        <a:srgbClr val="004E94"/>
      </a:accent4>
      <a:accent5>
        <a:srgbClr val="004E94"/>
      </a:accent5>
      <a:accent6>
        <a:srgbClr val="004E94"/>
      </a:accent6>
      <a:hlink>
        <a:srgbClr val="004E94"/>
      </a:hlink>
      <a:folHlink>
        <a:srgbClr val="004E94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70C0"/>
        </a:solidFill>
        <a:ln w="15875">
          <a:noFill/>
        </a:ln>
        <a:effectLst>
          <a:innerShdw blurRad="63500" dist="25400" dir="8100000">
            <a:prstClr val="black">
              <a:alpha val="50000"/>
            </a:prstClr>
          </a:innerShdw>
        </a:effectLst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演示</Application>
  <PresentationFormat>On-screen Show (16:9)</PresentationFormat>
  <Paragraphs>400</Paragraphs>
  <Slides>24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1" baseType="lpstr">
      <vt:lpstr>Arial</vt:lpstr>
      <vt:lpstr>宋体</vt:lpstr>
      <vt:lpstr>Wingdings</vt:lpstr>
      <vt:lpstr>Impact</vt:lpstr>
      <vt:lpstr>微软雅黑</vt:lpstr>
      <vt:lpstr>方正正黑简体</vt:lpstr>
      <vt:lpstr>黑体</vt:lpstr>
      <vt:lpstr>方正姚体</vt:lpstr>
      <vt:lpstr>Kalinga</vt:lpstr>
      <vt:lpstr>MS PGothic</vt:lpstr>
      <vt:lpstr>方正兰亭黑_GBK</vt:lpstr>
      <vt:lpstr>Calibri</vt:lpstr>
      <vt:lpstr>Arial Unicode MS</vt:lpstr>
      <vt:lpstr>Calibri</vt:lpstr>
      <vt:lpstr>张海山锐谐体2.0-授权联系：Samtype@QQ.com</vt:lpstr>
      <vt:lpstr>华文宋体</vt:lpstr>
      <vt:lpstr>Arial</vt:lpstr>
      <vt:lpstr>Roboto Bold</vt:lpstr>
      <vt:lpstr>Segoe Print</vt:lpstr>
      <vt:lpstr>Aller Light</vt:lpstr>
      <vt:lpstr>Helvetica Neue Light</vt:lpstr>
      <vt:lpstr>Agency FB</vt:lpstr>
      <vt:lpstr>Trebuchet MS</vt:lpstr>
      <vt:lpstr>Times New Roman</vt:lpstr>
      <vt:lpstr>Gill Sans</vt:lpstr>
      <vt:lpstr>Segoe UI 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creator>素材来源网站当图网-www.99ppt.com</dc:creator>
  <dc:description>素材来源网站当图网-www.99ppt.com</dc:description>
  <dc:subject>素材来源网站当图网-www.99ppt.com</dc:subject>
  <cp:lastModifiedBy>孟秋廿九</cp:lastModifiedBy>
  <cp:revision>51</cp:revision>
  <dcterms:created xsi:type="dcterms:W3CDTF">2021-06-17T11:35:00Z</dcterms:created>
  <dcterms:modified xsi:type="dcterms:W3CDTF">2021-09-30T01:26:56Z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4E64704C108B4E409BA6C4AAD92974C4</vt:lpwstr>
  </property>
</Properties>
</file>